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477" r:id="rId2"/>
    <p:sldId id="501" r:id="rId3"/>
    <p:sldId id="484" r:id="rId4"/>
    <p:sldId id="502" r:id="rId5"/>
    <p:sldId id="256" r:id="rId6"/>
    <p:sldId id="487" r:id="rId7"/>
    <p:sldId id="489" r:id="rId8"/>
    <p:sldId id="490" r:id="rId9"/>
    <p:sldId id="493" r:id="rId10"/>
    <p:sldId id="492" r:id="rId11"/>
    <p:sldId id="494" r:id="rId12"/>
    <p:sldId id="462" r:id="rId13"/>
    <p:sldId id="495" r:id="rId14"/>
    <p:sldId id="430" r:id="rId15"/>
    <p:sldId id="433" r:id="rId16"/>
    <p:sldId id="474" r:id="rId17"/>
    <p:sldId id="496" r:id="rId18"/>
    <p:sldId id="499" r:id="rId19"/>
    <p:sldId id="473" r:id="rId20"/>
    <p:sldId id="483" r:id="rId21"/>
    <p:sldId id="461" r:id="rId22"/>
    <p:sldId id="475" r:id="rId23"/>
    <p:sldId id="498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5322" autoAdjust="0"/>
  </p:normalViewPr>
  <p:slideViewPr>
    <p:cSldViewPr>
      <p:cViewPr varScale="1">
        <p:scale>
          <a:sx n="82" d="100"/>
          <a:sy n="82" d="100"/>
        </p:scale>
        <p:origin x="46" y="211"/>
      </p:cViewPr>
      <p:guideLst>
        <p:guide orient="horz" pos="215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>
                <a:latin typeface="Calibri" panose="020F0502020204030204" pitchFamily="34" charset="0"/>
              </a:defRPr>
            </a:lvl1pPr>
          </a:lstStyle>
          <a:p>
            <a:fld id="{A59D1B4F-0E37-451E-8A92-2510718259F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9A55-12EC-41BB-BF46-775AFC5EB087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8A977-C1E8-45C6-8FB9-D7F8B371B4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3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4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00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2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42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09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A977-C1E8-45C6-8FB9-D7F8B371B4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6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96000" y="882000"/>
            <a:ext cx="10800000" cy="16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lIns="101600" tIns="38100" rIns="25400" bIns="38100" anchor="ctr" anchorCtr="0">
            <a:noAutofit/>
          </a:bodyPr>
          <a:lstStyle>
            <a:lvl1pPr algn="ctr">
              <a:defRPr sz="3600" b="1" spc="600">
                <a:solidFill>
                  <a:srgbClr val="00B050"/>
                </a:solidFill>
                <a:effectLst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 smtClean="0"/>
              <a:t>章 单击</a:t>
            </a:r>
            <a:r>
              <a:rPr lang="zh-CN" altLang="en-US" dirty="0"/>
              <a:t>此处编辑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4800" y="2501999"/>
            <a:ext cx="10800000" cy="36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4572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3200">
                <a:solidFill>
                  <a:srgbClr val="00B0F0"/>
                </a:solidFill>
              </a:defRPr>
            </a:lvl2pPr>
            <a:lvl3pPr marL="13716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3pPr>
            <a:lvl4pPr marL="18288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4pPr>
            <a:lvl5pPr marL="22860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273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00" y="882000"/>
            <a:ext cx="10800000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anchor="ctr"/>
          <a:lstStyle>
            <a:lvl1pPr algn="ctr">
              <a:defRPr sz="2800" b="1">
                <a:solidFill>
                  <a:srgbClr val="00B05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正文"/>
          <p:cNvSpPr>
            <a:spLocks noGrp="1"/>
          </p:cNvSpPr>
          <p:nvPr>
            <p:ph sz="quarter" idx="10"/>
          </p:nvPr>
        </p:nvSpPr>
        <p:spPr>
          <a:xfrm>
            <a:off x="696000" y="1494000"/>
            <a:ext cx="10800000" cy="460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anchor="ctr"/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3pPr>
            <a:lvl4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4pPr>
            <a:lvl5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738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文"/>
          <p:cNvSpPr>
            <a:spLocks noGrp="1"/>
          </p:cNvSpPr>
          <p:nvPr>
            <p:ph type="body" sz="quarter" idx="10"/>
          </p:nvPr>
        </p:nvSpPr>
        <p:spPr>
          <a:xfrm>
            <a:off x="696000" y="882000"/>
            <a:ext cx="10800000" cy="5220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anchor="ctr"/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/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/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/>
            </a:lvl3pPr>
            <a:lvl4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/>
            </a:lvl4pPr>
            <a:lvl5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42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0131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00" y="882000"/>
            <a:ext cx="10800000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anchor="ctr"/>
          <a:lstStyle>
            <a:lvl1pPr algn="ctr">
              <a:defRPr sz="2800" b="1">
                <a:solidFill>
                  <a:srgbClr val="00B05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正文"/>
          <p:cNvSpPr>
            <a:spLocks noGrp="1"/>
          </p:cNvSpPr>
          <p:nvPr>
            <p:ph sz="quarter" idx="10"/>
          </p:nvPr>
        </p:nvSpPr>
        <p:spPr>
          <a:xfrm>
            <a:off x="696000" y="1494000"/>
            <a:ext cx="10800000" cy="460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anchor="ctr"/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3pPr>
            <a:lvl4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4pPr>
            <a:lvl5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5428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96000" y="882000"/>
            <a:ext cx="10800000" cy="16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lIns="101600" tIns="38100" rIns="25400" bIns="38100" anchor="ctr" anchorCtr="0">
            <a:noAutofit/>
          </a:bodyPr>
          <a:lstStyle>
            <a:lvl1pPr algn="ctr">
              <a:defRPr sz="3600" b="1" spc="600">
                <a:solidFill>
                  <a:srgbClr val="00B050"/>
                </a:solidFill>
                <a:effectLst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 smtClean="0"/>
              <a:t>章 单击</a:t>
            </a:r>
            <a:r>
              <a:rPr lang="zh-CN" altLang="en-US" dirty="0"/>
              <a:t>此处编辑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4800" y="2501999"/>
            <a:ext cx="10800000" cy="36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4572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3200">
                <a:solidFill>
                  <a:srgbClr val="00B0F0"/>
                </a:solidFill>
              </a:defRPr>
            </a:lvl2pPr>
            <a:lvl3pPr marL="13716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3pPr>
            <a:lvl4pPr marL="18288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4pPr>
            <a:lvl5pPr marL="2286000" indent="-457200" algn="ctr">
              <a:buFont typeface="Arial" panose="020B0604020202020204" pitchFamily="34" charset="0"/>
              <a:buChar char="•"/>
              <a:defRPr sz="3200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265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77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5" y="62462"/>
            <a:ext cx="553935" cy="5539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6508233"/>
            <a:ext cx="12192000" cy="149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4567" y="107832"/>
            <a:ext cx="343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kern="1200" smtClean="0">
                <a:solidFill>
                  <a:srgbClr val="00B0F0"/>
                </a:solidFill>
                <a:latin typeface="+mn-ea"/>
                <a:ea typeface="+mn-ea"/>
                <a:cs typeface="+mn-cs"/>
              </a:rPr>
              <a:t>复变函数与积分变换</a:t>
            </a:r>
            <a:endParaRPr lang="zh-CN" altLang="en-US" sz="2400" b="1" kern="1200" dirty="0">
              <a:solidFill>
                <a:srgbClr val="00B0F0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5" y="80211"/>
            <a:ext cx="2012393" cy="5169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6000" y="882000"/>
            <a:ext cx="10800000" cy="5220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8174567" y="107832"/>
            <a:ext cx="343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kern="1200" smtClean="0">
                <a:solidFill>
                  <a:srgbClr val="00B0F0"/>
                </a:solidFill>
                <a:latin typeface="+mn-ea"/>
                <a:ea typeface="+mn-ea"/>
                <a:cs typeface="+mn-cs"/>
              </a:rPr>
              <a:t>复变函数与积分变换</a:t>
            </a:r>
            <a:endParaRPr lang="zh-CN" altLang="en-US" sz="2400" b="1" kern="1200" dirty="0">
              <a:solidFill>
                <a:srgbClr val="00B0F0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4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ransition>
    <p:zoom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png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15" Type="http://schemas.openxmlformats.org/officeDocument/2006/relationships/image" Target="../media/image65.png"/><Relationship Id="rId10" Type="http://schemas.openxmlformats.org/officeDocument/2006/relationships/image" Target="../media/image31.png"/><Relationship Id="rId19" Type="http://schemas.openxmlformats.org/officeDocument/2006/relationships/image" Target="../media/image69.png"/><Relationship Id="rId14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0.png"/><Relationship Id="rId10" Type="http://schemas.openxmlformats.org/officeDocument/2006/relationships/image" Target="../media/image6.wmf"/><Relationship Id="rId9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课程安排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</a:rPr>
              <a:t>本课程共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r>
              <a:rPr lang="en-US" altLang="zh-CN" dirty="0"/>
              <a:t>0</a:t>
            </a:r>
            <a:r>
              <a:rPr lang="zh-CN" altLang="en-US" dirty="0" smtClean="0"/>
              <a:t>课时</a:t>
            </a:r>
            <a:endParaRPr lang="en-US" altLang="zh-CN" dirty="0" smtClean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0000"/>
                </a:solidFill>
              </a:rPr>
              <a:t>课程</a:t>
            </a:r>
            <a:r>
              <a:rPr lang="en-US" altLang="zh-CN" b="1" dirty="0">
                <a:solidFill>
                  <a:srgbClr val="000000"/>
                </a:solidFill>
              </a:rPr>
              <a:t>QQ</a:t>
            </a:r>
            <a:r>
              <a:rPr lang="zh-CN" altLang="en-US" b="1" dirty="0">
                <a:solidFill>
                  <a:srgbClr val="000000"/>
                </a:solidFill>
              </a:rPr>
              <a:t>群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课程编号 </a:t>
            </a:r>
            <a:r>
              <a:rPr lang="en-US" altLang="zh-CN" b="1" dirty="0"/>
              <a:t>1400261B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</a:rPr>
              <a:t>009</a:t>
            </a:r>
            <a:r>
              <a:rPr lang="zh-CN" altLang="en-US" dirty="0">
                <a:solidFill>
                  <a:srgbClr val="000000"/>
                </a:solidFill>
              </a:rPr>
              <a:t>班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电信工</a:t>
            </a:r>
            <a:r>
              <a:rPr lang="en-US" altLang="zh-CN" dirty="0">
                <a:solidFill>
                  <a:srgbClr val="000000"/>
                </a:solidFill>
              </a:rPr>
              <a:t>) </a:t>
            </a:r>
            <a:r>
              <a:rPr lang="en-US" altLang="zh-CN" b="1" dirty="0">
                <a:solidFill>
                  <a:srgbClr val="FF0000"/>
                </a:solidFill>
              </a:rPr>
              <a:t>476993411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010</a:t>
            </a:r>
            <a:r>
              <a:rPr lang="zh-CN" altLang="en-US" dirty="0">
                <a:solidFill>
                  <a:srgbClr val="000000"/>
                </a:solidFill>
              </a:rPr>
              <a:t>班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光信息，智感工</a:t>
            </a:r>
            <a:r>
              <a:rPr lang="en-US" altLang="zh-CN" dirty="0">
                <a:solidFill>
                  <a:srgbClr val="000000"/>
                </a:solidFill>
              </a:rPr>
              <a:t>) </a:t>
            </a:r>
            <a:r>
              <a:rPr lang="en-US" altLang="zh-CN" b="1" dirty="0">
                <a:solidFill>
                  <a:srgbClr val="FF0000"/>
                </a:solidFill>
              </a:rPr>
              <a:t>672903188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教材</a:t>
            </a:r>
            <a:endParaRPr lang="en-US" altLang="zh-CN" b="1" dirty="0"/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西交高数教研室</a:t>
            </a:r>
            <a:r>
              <a:rPr lang="en-US" altLang="zh-CN" dirty="0"/>
              <a:t>《</a:t>
            </a:r>
            <a:r>
              <a:rPr lang="zh-CN" altLang="en-US" dirty="0"/>
              <a:t>复变函数</a:t>
            </a:r>
            <a:r>
              <a:rPr lang="en-US" altLang="zh-CN" dirty="0" smtClean="0"/>
              <a:t>》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张</a:t>
            </a:r>
            <a:r>
              <a:rPr lang="zh-CN" altLang="en-US" dirty="0"/>
              <a:t>元林</a:t>
            </a:r>
            <a:r>
              <a:rPr lang="en-US" altLang="zh-CN" dirty="0"/>
              <a:t>《</a:t>
            </a:r>
            <a:r>
              <a:rPr lang="zh-CN" altLang="en-US" dirty="0"/>
              <a:t>积分变换</a:t>
            </a:r>
            <a:r>
              <a:rPr lang="en-US" altLang="zh-CN" dirty="0" smtClean="0"/>
              <a:t>》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</a:rPr>
              <a:t>办公室：翡翠科教楼</a:t>
            </a:r>
            <a:r>
              <a:rPr lang="en-US" altLang="zh-CN" dirty="0">
                <a:solidFill>
                  <a:srgbClr val="000000"/>
                </a:solidFill>
              </a:rPr>
              <a:t>B1810</a:t>
            </a:r>
            <a:r>
              <a:rPr lang="zh-CN" altLang="en-US" dirty="0" smtClean="0">
                <a:solidFill>
                  <a:srgbClr val="000000"/>
                </a:solidFill>
              </a:rPr>
              <a:t>东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r="15942"/>
          <a:stretch/>
        </p:blipFill>
        <p:spPr>
          <a:xfrm>
            <a:off x="7032104" y="3069280"/>
            <a:ext cx="1944216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89" y="2997272"/>
            <a:ext cx="2393211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657669" y="980728"/>
                <a:ext cx="288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−20=0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:endParaRPr lang="zh-CN" altLang="en-US" sz="24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669" y="980728"/>
                <a:ext cx="2880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657669" y="1694566"/>
                <a:ext cx="288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108&gt;0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669" y="1694566"/>
                <a:ext cx="28800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65421" y="2408404"/>
                <a:ext cx="4464496" cy="139660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108</m:t>
                              </m:r>
                            </m:e>
                          </m:rad>
                        </m:e>
                      </m:ra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108</m:t>
                              </m:r>
                            </m:e>
                          </m:rad>
                        </m:e>
                      </m:ra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4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1" y="2408404"/>
                <a:ext cx="4464496" cy="1396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446800" y="977751"/>
                <a:ext cx="2880000" cy="461665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30400" indent="-230400" algn="ctr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00" y="977751"/>
                <a:ext cx="2880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447928" y="3615993"/>
                <a:ext cx="5976664" cy="92217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−81+30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rad>
                            </m:e>
                          </m:rad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−81−30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rad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3615993"/>
                <a:ext cx="5976664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446800" y="2135257"/>
                <a:ext cx="2880000" cy="78489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100</m:t>
                          </m:r>
                        </m:num>
                        <m:den>
                          <m:r>
                            <a:rPr lang="en-US" altLang="zh-C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27</m:t>
                          </m:r>
                        </m:den>
                      </m:f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&gt;0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00" y="2135257"/>
                <a:ext cx="2880000" cy="78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996260" y="5234011"/>
                <a:ext cx="288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=2,−3,1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60" y="5234011"/>
                <a:ext cx="2880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29417" y="4057178"/>
                <a:ext cx="4536504" cy="18979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3+2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−9+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3−5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−81+30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ra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7" y="4057178"/>
                <a:ext cx="4536504" cy="18979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云形标注 4"/>
          <p:cNvSpPr/>
          <p:nvPr/>
        </p:nvSpPr>
        <p:spPr>
          <a:xfrm>
            <a:off x="8178439" y="836712"/>
            <a:ext cx="3462177" cy="2346843"/>
          </a:xfrm>
          <a:prstGeom prst="cloudCallou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400" indent="-230400" algn="ctr">
              <a:defRPr/>
            </a:pP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为什么这样做一定会得到三个实根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 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在学习了第一章的内容之后我们就可以回答了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cxnSp>
        <p:nvCxnSpPr>
          <p:cNvPr id="22" name="直接箭头连接符 21"/>
          <p:cNvCxnSpPr>
            <a:stCxn id="24" idx="2"/>
            <a:endCxn id="25" idx="0"/>
          </p:cNvCxnSpPr>
          <p:nvPr/>
        </p:nvCxnSpPr>
        <p:spPr>
          <a:xfrm>
            <a:off x="3097669" y="1442393"/>
            <a:ext cx="0" cy="252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5" idx="2"/>
            <a:endCxn id="14" idx="0"/>
          </p:cNvCxnSpPr>
          <p:nvPr/>
        </p:nvCxnSpPr>
        <p:spPr>
          <a:xfrm>
            <a:off x="3097669" y="2156231"/>
            <a:ext cx="0" cy="252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" idx="2"/>
            <a:endCxn id="8" idx="0"/>
          </p:cNvCxnSpPr>
          <p:nvPr/>
        </p:nvCxnSpPr>
        <p:spPr>
          <a:xfrm>
            <a:off x="6886800" y="1439416"/>
            <a:ext cx="0" cy="6958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8" idx="2"/>
            <a:endCxn id="16" idx="0"/>
          </p:cNvCxnSpPr>
          <p:nvPr/>
        </p:nvCxnSpPr>
        <p:spPr>
          <a:xfrm>
            <a:off x="6886800" y="2920152"/>
            <a:ext cx="1549460" cy="6958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2"/>
            <a:endCxn id="15" idx="0"/>
          </p:cNvCxnSpPr>
          <p:nvPr/>
        </p:nvCxnSpPr>
        <p:spPr>
          <a:xfrm>
            <a:off x="8436260" y="4538169"/>
            <a:ext cx="0" cy="6958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7" idx="3"/>
            <a:endCxn id="15" idx="1"/>
          </p:cNvCxnSpPr>
          <p:nvPr/>
        </p:nvCxnSpPr>
        <p:spPr>
          <a:xfrm>
            <a:off x="5365921" y="5006156"/>
            <a:ext cx="1630339" cy="4586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4" grpId="0" animBg="1"/>
      <p:bldP spid="3" grpId="0" animBg="1"/>
      <p:bldP spid="16" grpId="0" animBg="1"/>
      <p:bldP spid="8" grpId="0" animBg="1"/>
      <p:bldP spid="15" grpId="0" animBg="1"/>
      <p:bldP spid="17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209731" y="908934"/>
                <a:ext cx="2926144" cy="83099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+mn-ea"/>
                    <a:ea typeface="+mn-ea"/>
                  </a:rPr>
                  <a:t>固定一个记号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lang="en-US" altLang="zh-CN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并称之为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+mn-ea"/>
                    <a:ea typeface="+mn-ea"/>
                  </a:rPr>
                  <a:t>虚数单位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31" y="908934"/>
                <a:ext cx="2926144" cy="830997"/>
              </a:xfrm>
              <a:prstGeom prst="rect">
                <a:avLst/>
              </a:prstGeom>
              <a:blipFill>
                <a:blip r:embed="rId14"/>
                <a:stretch>
                  <a:fillRect t="-5036" b="-1438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177230" y="4866056"/>
                <a:ext cx="2991149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全体复数集合记作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ℂ</m:t>
                    </m:r>
                  </m:oMath>
                </a14:m>
                <a:endParaRPr lang="en-US" altLang="zh-CN" sz="2400" b="1" dirty="0" smtClean="0">
                  <a:solidFill>
                    <a:srgbClr val="00B05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30" y="4866056"/>
                <a:ext cx="2991149" cy="461665"/>
              </a:xfrm>
              <a:prstGeom prst="rect">
                <a:avLst/>
              </a:prstGeom>
              <a:blipFill>
                <a:blip r:embed="rId15"/>
                <a:stretch>
                  <a:fillRect l="-1417" t="-886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00595" y="2256846"/>
                <a:ext cx="3744416" cy="1938992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400" b="1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复数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就是形如</a:t>
                </a:r>
                <a:endParaRPr lang="en-US" altLang="zh-CN" sz="2400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𝑦𝑖</m:t>
                      </m:r>
                    </m:oMath>
                  </m:oMathPara>
                </a14:m>
                <a:endParaRPr lang="en-US" altLang="zh-CN" sz="2400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的元素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 均是实数</a:t>
                </a:r>
                <a:r>
                  <a:rPr lang="en-US" altLang="zh-CN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</a:p>
              <a:p>
                <a:pPr>
                  <a:defRPr/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不同的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对应不同的复数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5" y="2256846"/>
                <a:ext cx="3744416" cy="1938992"/>
              </a:xfrm>
              <a:prstGeom prst="rect">
                <a:avLst/>
              </a:prstGeom>
              <a:blipFill>
                <a:blip r:embed="rId4"/>
                <a:stretch>
                  <a:fillRect l="-2265" t="-2181" r="-4045" b="-56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214928" y="2566648"/>
                <a:ext cx="2186259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实部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Re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endParaRPr lang="zh-CN" altLang="en-US" sz="2400" dirty="0">
                  <a:solidFill>
                    <a:srgbClr val="00B05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28" y="2566648"/>
                <a:ext cx="2186259" cy="461665"/>
              </a:xfrm>
              <a:prstGeom prst="rect">
                <a:avLst/>
              </a:prstGeom>
              <a:blipFill>
                <a:blip r:embed="rId16"/>
                <a:stretch>
                  <a:fillRect l="-3867" t="-886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77228" y="5591906"/>
                <a:ext cx="2991149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+mn-ea"/>
                    <a:ea typeface="+mn-ea"/>
                  </a:rPr>
                  <a:t>全体实数集合记作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28" y="5591906"/>
                <a:ext cx="2991149" cy="461665"/>
              </a:xfrm>
              <a:prstGeom prst="rect">
                <a:avLst/>
              </a:prstGeom>
              <a:blipFill>
                <a:blip r:embed="rId6"/>
                <a:stretch>
                  <a:fillRect l="-2024" t="-886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214928" y="3321343"/>
                <a:ext cx="2186259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虚部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Im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</m:oMath>
                </a14:m>
                <a:endParaRPr lang="zh-CN" altLang="en-US" sz="2400" dirty="0">
                  <a:solidFill>
                    <a:srgbClr val="00B05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28" y="3321343"/>
                <a:ext cx="2186259" cy="461665"/>
              </a:xfrm>
              <a:prstGeom prst="rect">
                <a:avLst/>
              </a:prstGeom>
              <a:blipFill>
                <a:blip r:embed="rId17"/>
                <a:stretch>
                  <a:fillRect l="-3867" t="-886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317077" y="4689642"/>
                <a:ext cx="2991149" cy="83099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它是二维实线性空间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{1,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是一组基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77" y="4689642"/>
                <a:ext cx="2991149" cy="830997"/>
              </a:xfrm>
              <a:prstGeom prst="rect">
                <a:avLst/>
              </a:prstGeom>
              <a:blipFill>
                <a:blip r:embed="rId18"/>
                <a:stretch>
                  <a:fillRect l="-1822" t="-5000" r="-1619" b="-1357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>
          <a:xfrm>
            <a:off x="7810941" y="1413176"/>
            <a:ext cx="3600000" cy="360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椭圆 19"/>
              <p:cNvSpPr/>
              <p:nvPr/>
            </p:nvSpPr>
            <p:spPr>
              <a:xfrm>
                <a:off x="8726597" y="1548102"/>
                <a:ext cx="1265763" cy="1206755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</a:rPr>
                  <a:t>纯虚数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椭圆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97" y="1548102"/>
                <a:ext cx="1265763" cy="12067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饼形 3"/>
          <p:cNvSpPr/>
          <p:nvPr/>
        </p:nvSpPr>
        <p:spPr>
          <a:xfrm>
            <a:off x="7810941" y="1413176"/>
            <a:ext cx="3600000" cy="3600000"/>
          </a:xfrm>
          <a:prstGeom prst="pie">
            <a:avLst>
              <a:gd name="adj1" fmla="val 5313484"/>
              <a:gd name="adj2" fmla="val 9075069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046086" y="3828389"/>
                <a:ext cx="1899451" cy="74417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+mn-ea"/>
                    <a:ea typeface="+mn-ea"/>
                  </a:rPr>
                  <a:t>实数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0,1,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086" y="3828389"/>
                <a:ext cx="1899451" cy="744178"/>
              </a:xfrm>
              <a:prstGeom prst="rect">
                <a:avLst/>
              </a:prstGeom>
              <a:blipFill>
                <a:blip r:embed="rId10"/>
                <a:stretch>
                  <a:fillRect t="-409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865491" y="2174266"/>
                <a:ext cx="2991149" cy="123630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虚数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𝜋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−1+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91" y="2174266"/>
                <a:ext cx="2991149" cy="1236300"/>
              </a:xfrm>
              <a:prstGeom prst="rect">
                <a:avLst/>
              </a:prstGeom>
              <a:blipFill>
                <a:blip r:embed="rId11"/>
                <a:stretch>
                  <a:fillRect t="-396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813319" y="4107495"/>
                <a:ext cx="2478025" cy="46230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Im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=0⟹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实数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319" y="4107495"/>
                <a:ext cx="2478025" cy="462306"/>
              </a:xfrm>
              <a:prstGeom prst="rect">
                <a:avLst/>
              </a:prstGeom>
              <a:blipFill>
                <a:blip r:embed="rId19"/>
                <a:stretch>
                  <a:fillRect r="-1222" b="-11392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741394" y="1642720"/>
                <a:ext cx="2899961" cy="75084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Re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𝑧</m:t>
                                    </m:r>
                                  </m:e>
                                </m:func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≠0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⟹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纯</m:t>
                      </m:r>
                      <m:r>
                        <a:rPr lang="zh-CN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虚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数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94" y="1642720"/>
                <a:ext cx="2899961" cy="7508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stCxn id="3" idx="3"/>
            <a:endCxn id="16" idx="1"/>
          </p:cNvCxnSpPr>
          <p:nvPr/>
        </p:nvCxnSpPr>
        <p:spPr>
          <a:xfrm flipV="1">
            <a:off x="4545011" y="2797481"/>
            <a:ext cx="669917" cy="428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" idx="3"/>
            <a:endCxn id="15" idx="1"/>
          </p:cNvCxnSpPr>
          <p:nvPr/>
        </p:nvCxnSpPr>
        <p:spPr>
          <a:xfrm>
            <a:off x="4545011" y="3226342"/>
            <a:ext cx="669917" cy="325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2"/>
            <a:endCxn id="3" idx="0"/>
          </p:cNvCxnSpPr>
          <p:nvPr/>
        </p:nvCxnSpPr>
        <p:spPr>
          <a:xfrm>
            <a:off x="2672803" y="1739931"/>
            <a:ext cx="0" cy="5169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" idx="2"/>
            <a:endCxn id="25" idx="0"/>
          </p:cNvCxnSpPr>
          <p:nvPr/>
        </p:nvCxnSpPr>
        <p:spPr>
          <a:xfrm>
            <a:off x="2672803" y="4195838"/>
            <a:ext cx="2" cy="670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6" idx="3"/>
            <a:endCxn id="20" idx="2"/>
          </p:cNvCxnSpPr>
          <p:nvPr/>
        </p:nvCxnSpPr>
        <p:spPr>
          <a:xfrm>
            <a:off x="7641355" y="2018144"/>
            <a:ext cx="1085242" cy="1333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3"/>
            <a:endCxn id="5" idx="1"/>
          </p:cNvCxnSpPr>
          <p:nvPr/>
        </p:nvCxnSpPr>
        <p:spPr>
          <a:xfrm flipV="1">
            <a:off x="7291344" y="4200478"/>
            <a:ext cx="754742" cy="1381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18" idx="1"/>
          </p:cNvCxnSpPr>
          <p:nvPr/>
        </p:nvCxnSpPr>
        <p:spPr>
          <a:xfrm>
            <a:off x="4168379" y="5096889"/>
            <a:ext cx="1148698" cy="82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3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" grpId="0" animBg="1"/>
      <p:bldP spid="16" grpId="0" animBg="1"/>
      <p:bldP spid="13" grpId="0" animBg="1"/>
      <p:bldP spid="15" grpId="0" animBg="1"/>
      <p:bldP spid="18" grpId="0" animBg="1"/>
      <p:bldP spid="2" grpId="0" animBg="1"/>
      <p:bldP spid="20" grpId="0" animBg="1"/>
      <p:bldP spid="4" grpId="0" animBg="1"/>
      <p:bldP spid="5" grpId="0"/>
      <p:bldP spid="21" grpId="0"/>
      <p:bldP spid="23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  <a:defRPr/>
                </a:pPr>
                <a:r>
                  <a:rPr lang="zh-CN" altLang="en-US" dirty="0" smtClean="0">
                    <a:solidFill>
                      <a:srgbClr val="00B0F0"/>
                    </a:solidFill>
                  </a:rPr>
                  <a:t>典型例题：判断实数和纯虚数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>
                  <a:defRPr/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实数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取何值时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是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(1)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实数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; (2)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纯虚数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解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−6=0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−4=0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但同时要求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−6≠0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≠−1,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练习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实数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取何值时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5+4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+4+3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是纯虚数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答案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.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0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91444" y="2247551"/>
                <a:ext cx="2520000" cy="83099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4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4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44" y="2247551"/>
                <a:ext cx="2520000" cy="830997"/>
              </a:xfrm>
              <a:prstGeom prst="rect">
                <a:avLst/>
              </a:prstGeom>
              <a:blipFill>
                <a:blip r:embed="rId2"/>
                <a:stretch>
                  <a:fillRect b="-431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171759" y="908720"/>
                <a:ext cx="6088585" cy="192193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复数的加法和减法</a:t>
                </a:r>
                <a:endParaRPr lang="en-US" altLang="zh-CN" sz="2400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altLang="zh-CN" sz="2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phant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altLang="zh-CN" sz="2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phant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759" y="908720"/>
                <a:ext cx="6088585" cy="1921936"/>
              </a:xfrm>
              <a:prstGeom prst="rect">
                <a:avLst/>
              </a:prstGeom>
              <a:blipFill>
                <a:blip r:embed="rId3"/>
                <a:stretch>
                  <a:fillRect t="-2201" b="-251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22503" y="938600"/>
                <a:ext cx="3057883" cy="120032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B050"/>
                    </a:solidFill>
                    <a:latin typeface="+mn-ea"/>
                    <a:ea typeface="+mn-ea"/>
                  </a:rPr>
                  <a:t>复数的代数</a:t>
                </a:r>
                <a:r>
                  <a:rPr lang="zh-CN" altLang="en-US" sz="2400" b="1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运算</a:t>
                </a:r>
                <a:endParaRPr lang="en-US" altLang="zh-CN" sz="2400" b="1" i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ℂ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是二维实线性空间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{1,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是一组基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3" y="938600"/>
                <a:ext cx="3057883" cy="1200329"/>
              </a:xfrm>
              <a:prstGeom prst="rect">
                <a:avLst/>
              </a:prstGeom>
              <a:blipFill>
                <a:blip r:embed="rId4"/>
                <a:stretch>
                  <a:fillRect t="-3500" b="-950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91444" y="3187170"/>
                <a:ext cx="252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0B050"/>
                    </a:solidFill>
                    <a:latin typeface="+mn-ea"/>
                    <a:ea typeface="+mn-ea"/>
                  </a:rPr>
                  <a:t>规定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•</m:t>
                    </m:r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r>
                      <a:rPr lang="en-US" altLang="zh-CN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endParaRPr lang="en-US" altLang="zh-CN" sz="24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44" y="3187170"/>
                <a:ext cx="2520000" cy="461665"/>
              </a:xfrm>
              <a:prstGeom prst="rect">
                <a:avLst/>
              </a:prstGeom>
              <a:blipFill>
                <a:blip r:embed="rId5"/>
                <a:stretch>
                  <a:fillRect t="-886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011695" y="3573016"/>
                <a:ext cx="6408712" cy="1990032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复数的乘法和除法</a:t>
                </a:r>
                <a:endParaRPr lang="en-US" altLang="zh-CN" sz="2400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altLang="zh-CN" sz="2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show m:val="off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phant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phant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695" y="3573016"/>
                <a:ext cx="6408712" cy="1990032"/>
              </a:xfrm>
              <a:prstGeom prst="rect">
                <a:avLst/>
              </a:prstGeom>
              <a:blipFill>
                <a:blip r:embed="rId6"/>
                <a:stretch>
                  <a:fillRect t="-2121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91444" y="3757457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乘法分配律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67408" y="4327744"/>
                <a:ext cx="3168072" cy="76944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定义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个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𝑧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相乘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也就是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𝑧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latin typeface="+mn-ea"/>
                    <a:ea typeface="+mn-ea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srgbClr val="00B05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200" dirty="0">
                    <a:solidFill>
                      <a:srgbClr val="00B050"/>
                    </a:solidFill>
                    <a:latin typeface="+mn-ea"/>
                    <a:ea typeface="+mn-ea"/>
                  </a:rPr>
                  <a:t>次幂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  <a:endParaRPr lang="en-US" altLang="zh-CN" sz="22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327744"/>
                <a:ext cx="3168072" cy="769441"/>
              </a:xfrm>
              <a:prstGeom prst="rect">
                <a:avLst/>
              </a:prstGeom>
              <a:blipFill>
                <a:blip r:embed="rId7"/>
                <a:stretch>
                  <a:fillRect l="-2294" t="-4651" b="-1317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950404" y="5267364"/>
                <a:ext cx="2849452" cy="78380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04" y="5267364"/>
                <a:ext cx="2849452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直角上箭头 5"/>
          <p:cNvSpPr/>
          <p:nvPr/>
        </p:nvSpPr>
        <p:spPr>
          <a:xfrm rot="5400000">
            <a:off x="1113739" y="5040609"/>
            <a:ext cx="780088" cy="893241"/>
          </a:xfrm>
          <a:prstGeom prst="bentUpArrow">
            <a:avLst>
              <a:gd name="adj1" fmla="val 5774"/>
              <a:gd name="adj2" fmla="val 25000"/>
              <a:gd name="adj3" fmla="val 25000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8" idx="3"/>
            <a:endCxn id="3" idx="1"/>
          </p:cNvCxnSpPr>
          <p:nvPr/>
        </p:nvCxnSpPr>
        <p:spPr>
          <a:xfrm>
            <a:off x="3880386" y="1538765"/>
            <a:ext cx="1291373" cy="3309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5" idx="3"/>
            <a:endCxn id="3" idx="1"/>
          </p:cNvCxnSpPr>
          <p:nvPr/>
        </p:nvCxnSpPr>
        <p:spPr>
          <a:xfrm flipV="1">
            <a:off x="3611444" y="1869688"/>
            <a:ext cx="1560315" cy="7933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4" idx="3"/>
            <a:endCxn id="33" idx="1"/>
          </p:cNvCxnSpPr>
          <p:nvPr/>
        </p:nvCxnSpPr>
        <p:spPr>
          <a:xfrm>
            <a:off x="3611444" y="3988290"/>
            <a:ext cx="1400251" cy="5797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935480" y="4752000"/>
            <a:ext cx="1076215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" idx="2"/>
            <a:endCxn id="33" idx="0"/>
          </p:cNvCxnSpPr>
          <p:nvPr/>
        </p:nvCxnSpPr>
        <p:spPr>
          <a:xfrm flipH="1">
            <a:off x="8216051" y="2830656"/>
            <a:ext cx="1" cy="7423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9" idx="3"/>
            <a:endCxn id="33" idx="1"/>
          </p:cNvCxnSpPr>
          <p:nvPr/>
        </p:nvCxnSpPr>
        <p:spPr>
          <a:xfrm>
            <a:off x="3611444" y="3418003"/>
            <a:ext cx="1400251" cy="115002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uiExpand="1" build="p" animBg="1"/>
      <p:bldP spid="18" grpId="0" animBg="1"/>
      <p:bldP spid="29" grpId="0" animBg="1"/>
      <p:bldP spid="33" grpId="0" uiExpand="1" build="p" animBg="1"/>
      <p:bldP spid="34" grpId="0" animBg="1"/>
      <p:bldP spid="38" grpId="0" animBg="1"/>
      <p:bldP spid="40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buNone/>
                  <a:defRPr/>
                </a:pPr>
                <a:r>
                  <a:rPr lang="zh-CN" altLang="en-US" dirty="0" smtClean="0">
                    <a:solidFill>
                      <a:srgbClr val="00B0F0"/>
                    </a:solidFill>
                  </a:rPr>
                  <a:t>一些经常会遇到的计算</a:t>
                </a:r>
                <a:endParaRPr lang="en-US" altLang="zh-CN" dirty="0" smtClean="0">
                  <a:solidFill>
                    <a:srgbClr val="00B0F0"/>
                  </a:solidFill>
                </a:endParaRPr>
              </a:p>
              <a:p>
                <a:pPr>
                  <a:defRPr/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一般地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en-US" altLang="zh-CN" b="0" dirty="0">
                    <a:solidFill>
                      <a:srgbClr val="000000"/>
                    </a:solidFill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=−2+2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=−4.</m:t>
                    </m:r>
                  </m:oMath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altLang="zh-CN" b="0" dirty="0">
                    <a:solidFill>
                      <a:srgbClr val="000000"/>
                    </a:solidFill>
                    <a:latin typeface="+mn-ea"/>
                  </a:rPr>
                  <a:t>(3)</a:t>
                </a:r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−1−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(4)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则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 t="-1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920000" y="1656000"/>
                <a:ext cx="324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1,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 是四次单位根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00" y="1656000"/>
                <a:ext cx="3240000" cy="461665"/>
              </a:xfrm>
              <a:prstGeom prst="rect">
                <a:avLst/>
              </a:prstGeom>
              <a:blipFill>
                <a:blip r:embed="rId4"/>
                <a:stretch>
                  <a:fillRect t="-8974" r="-2243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064000" y="3528000"/>
                <a:ext cx="3096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1,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 是三次单位根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00" y="3528000"/>
                <a:ext cx="3096000" cy="461665"/>
              </a:xfrm>
              <a:prstGeom prst="rect">
                <a:avLst/>
              </a:prstGeom>
              <a:blipFill>
                <a:blip r:embed="rId5"/>
                <a:stretch>
                  <a:fillRect l="-391" t="-8974" r="-2348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812000" y="4716000"/>
                <a:ext cx="3348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1,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𝜁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𝜁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,…</m:t>
                    </m:r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 是六次单位根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00" y="4716000"/>
                <a:ext cx="3348000" cy="461665"/>
              </a:xfrm>
              <a:prstGeom prst="rect">
                <a:avLst/>
              </a:prstGeom>
              <a:blipFill>
                <a:blip r:embed="rId6"/>
                <a:stretch>
                  <a:fillRect t="-8974" r="-1447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964000" y="2664000"/>
                <a:ext cx="2196000" cy="65017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r>
                          <a:rPr lang="en-US" altLang="zh-CN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srgbClr val="00B0F0"/>
                    </a:solidFill>
                    <a:latin typeface="+mn-ea"/>
                    <a:ea typeface="+mn-ea"/>
                  </a:rPr>
                  <a:t> 是单位根吗</a:t>
                </a:r>
                <a:r>
                  <a:rPr lang="en-US" altLang="zh-CN" sz="2400" dirty="0" smtClean="0">
                    <a:solidFill>
                      <a:srgbClr val="00B0F0"/>
                    </a:solidFill>
                    <a:latin typeface="+mn-ea"/>
                    <a:ea typeface="+mn-ea"/>
                  </a:rPr>
                  <a:t>?</a:t>
                </a:r>
                <a:endParaRPr lang="zh-CN" altLang="en-US" sz="2400" dirty="0" smtClean="0">
                  <a:solidFill>
                    <a:srgbClr val="00B0F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000" y="2664000"/>
                <a:ext cx="2196000" cy="650178"/>
              </a:xfrm>
              <a:prstGeom prst="rect">
                <a:avLst/>
              </a:prstGeom>
              <a:blipFill>
                <a:blip r:embed="rId7"/>
                <a:stretch>
                  <a:fillRect r="-6868" b="-272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6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uiExpand="1" build="p"/>
      <p:bldP spid="2" grpId="0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化简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; (2)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FF"/>
                          </a:solidFill>
                        </a:rPr>
                        <m:t>解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00"/>
                          </a:solidFill>
                        </a:rPr>
                        <m:t>(1)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 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00"/>
                          </a:solidFill>
                        </a:rPr>
                        <m:t>(2)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 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00"/>
                          </a:solidFill>
                        </a:rPr>
                        <m:t>因此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解方程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−5−10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解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配方可得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−1−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=5+10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=5+12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𝑦𝑖</m:t>
                    </m:r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=5+12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=5,  2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=12.</m:t>
                      </m:r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于是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=5,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−36=0,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=±3,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=±2,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3+2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=4+3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−2−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9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616560" y="1052736"/>
                <a:ext cx="252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0,1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和四则运算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60" y="1052736"/>
                <a:ext cx="2520000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456039" y="1052736"/>
                <a:ext cx="1728193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+mn-ea"/>
                    <a:ea typeface="+mn-ea"/>
                  </a:rPr>
                  <a:t>复数集合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ℂ</m:t>
                    </m:r>
                  </m:oMath>
                </a14:m>
                <a:endParaRPr lang="en-US" altLang="zh-CN" sz="24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39" y="1052736"/>
                <a:ext cx="1728193" cy="461665"/>
              </a:xfrm>
              <a:prstGeom prst="rect">
                <a:avLst/>
              </a:prstGeom>
              <a:blipFill>
                <a:blip r:embed="rId3"/>
                <a:stretch>
                  <a:fillRect l="-3484" t="-8974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616560" y="1671126"/>
                <a:ext cx="252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altLang="zh-CN" sz="24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60" y="1671126"/>
                <a:ext cx="25200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616560" y="3526296"/>
                <a:ext cx="252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60" y="3526296"/>
                <a:ext cx="2520000" cy="461665"/>
              </a:xfrm>
              <a:prstGeom prst="rect">
                <a:avLst/>
              </a:prstGeom>
              <a:blipFill>
                <a:blip r:embed="rId5"/>
                <a:stretch>
                  <a:fillRect l="-959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8616560" y="2289516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加法结合律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16560" y="2907906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加法交换律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6560" y="4763076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ea typeface="+mn-ea"/>
              </a:rPr>
              <a:t>乘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法交换律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16560" y="4144686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ea typeface="+mn-ea"/>
              </a:rPr>
              <a:t>乘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法结合律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16560" y="5381469"/>
            <a:ext cx="252000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ea typeface="+mn-ea"/>
              </a:rPr>
              <a:t>乘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法分配律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50744" y="2514713"/>
            <a:ext cx="108012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域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4" name="直接连接符 3"/>
          <p:cNvCxnSpPr>
            <a:stCxn id="19" idx="3"/>
            <a:endCxn id="25" idx="1"/>
          </p:cNvCxnSpPr>
          <p:nvPr/>
        </p:nvCxnSpPr>
        <p:spPr>
          <a:xfrm flipV="1">
            <a:off x="7830864" y="1283569"/>
            <a:ext cx="785696" cy="14619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9" idx="3"/>
            <a:endCxn id="29" idx="1"/>
          </p:cNvCxnSpPr>
          <p:nvPr/>
        </p:nvCxnSpPr>
        <p:spPr>
          <a:xfrm flipV="1">
            <a:off x="7830864" y="1901959"/>
            <a:ext cx="785696" cy="843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9" idx="3"/>
            <a:endCxn id="13" idx="1"/>
          </p:cNvCxnSpPr>
          <p:nvPr/>
        </p:nvCxnSpPr>
        <p:spPr>
          <a:xfrm flipV="1">
            <a:off x="7830864" y="2520349"/>
            <a:ext cx="785696" cy="2251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4" idx="1"/>
            <a:endCxn id="19" idx="3"/>
          </p:cNvCxnSpPr>
          <p:nvPr/>
        </p:nvCxnSpPr>
        <p:spPr>
          <a:xfrm flipH="1" flipV="1">
            <a:off x="7830864" y="2745546"/>
            <a:ext cx="785696" cy="3931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4" idx="1"/>
            <a:endCxn id="19" idx="3"/>
          </p:cNvCxnSpPr>
          <p:nvPr/>
        </p:nvCxnSpPr>
        <p:spPr>
          <a:xfrm flipH="1" flipV="1">
            <a:off x="7830864" y="2745546"/>
            <a:ext cx="785696" cy="1011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6" idx="1"/>
            <a:endCxn id="19" idx="3"/>
          </p:cNvCxnSpPr>
          <p:nvPr/>
        </p:nvCxnSpPr>
        <p:spPr>
          <a:xfrm flipH="1" flipV="1">
            <a:off x="7830864" y="2745546"/>
            <a:ext cx="785696" cy="16299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5" idx="1"/>
            <a:endCxn id="19" idx="3"/>
          </p:cNvCxnSpPr>
          <p:nvPr/>
        </p:nvCxnSpPr>
        <p:spPr>
          <a:xfrm flipH="1" flipV="1">
            <a:off x="7830864" y="2745546"/>
            <a:ext cx="785696" cy="22483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7" idx="1"/>
            <a:endCxn id="19" idx="3"/>
          </p:cNvCxnSpPr>
          <p:nvPr/>
        </p:nvCxnSpPr>
        <p:spPr>
          <a:xfrm flipH="1" flipV="1">
            <a:off x="7830864" y="2745546"/>
            <a:ext cx="785696" cy="28667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300147" y="2533545"/>
                <a:ext cx="1500479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复数域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47" y="2533545"/>
                <a:ext cx="1500479" cy="461665"/>
              </a:xfrm>
              <a:prstGeom prst="rect">
                <a:avLst/>
              </a:prstGeom>
              <a:blipFill>
                <a:blip r:embed="rId6"/>
                <a:stretch>
                  <a:fillRect l="-1600" t="-8974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262043" y="2348880"/>
                <a:ext cx="1500479" cy="83099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实数域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是子域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043" y="2348880"/>
                <a:ext cx="1500479" cy="830997"/>
              </a:xfrm>
              <a:prstGeom prst="rect">
                <a:avLst/>
              </a:prstGeom>
              <a:blipFill>
                <a:blip r:embed="rId7"/>
                <a:stretch>
                  <a:fillRect l="-2811" t="-5000" b="-1357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135560" y="1311151"/>
                <a:ext cx="1782667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是有序域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11151"/>
                <a:ext cx="1782667" cy="461665"/>
              </a:xfrm>
              <a:prstGeom prst="rect">
                <a:avLst/>
              </a:prstGeom>
              <a:blipFill>
                <a:blip r:embed="rId8"/>
                <a:stretch>
                  <a:fillRect t="-8861" r="-2703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990235" y="1311151"/>
                <a:ext cx="2118952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不是有序域</a:t>
                </a:r>
                <a:endParaRPr lang="en-US" altLang="zh-CN" sz="24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35" y="1311151"/>
                <a:ext cx="2118952" cy="461665"/>
              </a:xfrm>
              <a:prstGeom prst="rect">
                <a:avLst/>
              </a:prstGeom>
              <a:blipFill>
                <a:blip r:embed="rId9"/>
                <a:stretch>
                  <a:fillRect t="-8861" r="-571" b="-2531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647728" y="3356992"/>
                <a:ext cx="324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+mn-ea"/>
                      </a:rPr>
                      <m:t>两两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可比较大小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356992"/>
                <a:ext cx="3240000" cy="461665"/>
              </a:xfrm>
              <a:prstGeom prst="rect">
                <a:avLst/>
              </a:prstGeom>
              <a:blipFill>
                <a:blip r:embed="rId10"/>
                <a:stretch>
                  <a:fillRect t="-8974" b="-2692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647728" y="4030556"/>
                <a:ext cx="324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030556"/>
                <a:ext cx="32400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3647728" y="4704119"/>
                <a:ext cx="3240000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04119"/>
                <a:ext cx="3240000" cy="461665"/>
              </a:xfrm>
              <a:prstGeom prst="rect">
                <a:avLst/>
              </a:prstGeom>
              <a:blipFill>
                <a:blip r:embed="rId12"/>
                <a:stretch>
                  <a:fillRect l="-37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6717936" y="5509235"/>
            <a:ext cx="1145736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有序域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71" name="直接连接符 70"/>
          <p:cNvCxnSpPr>
            <a:stCxn id="54" idx="0"/>
            <a:endCxn id="19" idx="2"/>
          </p:cNvCxnSpPr>
          <p:nvPr/>
        </p:nvCxnSpPr>
        <p:spPr>
          <a:xfrm flipV="1">
            <a:off x="7290804" y="2976378"/>
            <a:ext cx="0" cy="25328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endCxn id="50" idx="3"/>
          </p:cNvCxnSpPr>
          <p:nvPr/>
        </p:nvCxnSpPr>
        <p:spPr>
          <a:xfrm flipH="1" flipV="1">
            <a:off x="6887728" y="3587825"/>
            <a:ext cx="396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endCxn id="52" idx="3"/>
          </p:cNvCxnSpPr>
          <p:nvPr/>
        </p:nvCxnSpPr>
        <p:spPr>
          <a:xfrm flipH="1" flipV="1">
            <a:off x="6887728" y="4261389"/>
            <a:ext cx="396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53" idx="3"/>
          </p:cNvCxnSpPr>
          <p:nvPr/>
        </p:nvCxnSpPr>
        <p:spPr>
          <a:xfrm flipH="1">
            <a:off x="6887728" y="4896269"/>
            <a:ext cx="396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857187" y="3526296"/>
                <a:ext cx="2520181" cy="22912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−1=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•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&gt;0,</m:t>
                    </m:r>
                  </m:oMath>
                </a14:m>
                <a:endParaRPr lang="en-US" altLang="zh-CN" sz="2400" i="1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=−1•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&gt;0,</m:t>
                      </m:r>
                    </m:oMath>
                  </m:oMathPara>
                </a14:m>
                <a:endParaRPr lang="en-US" altLang="zh-CN" sz="2400" i="1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0&gt;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矛盾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!</a:t>
                </a:r>
              </a:p>
              <a:p>
                <a:pPr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类似地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&lt;0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也不可能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87" y="3526296"/>
                <a:ext cx="2520181" cy="2291268"/>
              </a:xfrm>
              <a:prstGeom prst="rect">
                <a:avLst/>
              </a:prstGeom>
              <a:blipFill>
                <a:blip r:embed="rId13"/>
                <a:stretch>
                  <a:fillRect l="-3606" t="-1847" b="-527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任意多边形 86"/>
          <p:cNvSpPr/>
          <p:nvPr/>
        </p:nvSpPr>
        <p:spPr>
          <a:xfrm>
            <a:off x="1398493" y="950259"/>
            <a:ext cx="3682415" cy="2563905"/>
          </a:xfrm>
          <a:custGeom>
            <a:avLst/>
            <a:gdLst>
              <a:gd name="connsiteX0" fmla="*/ 3699436 w 3717365"/>
              <a:gd name="connsiteY0" fmla="*/ 406400 h 2629647"/>
              <a:gd name="connsiteX1" fmla="*/ 3717365 w 3717365"/>
              <a:gd name="connsiteY1" fmla="*/ 0 h 2629647"/>
              <a:gd name="connsiteX2" fmla="*/ 0 w 3717365"/>
              <a:gd name="connsiteY2" fmla="*/ 59765 h 2629647"/>
              <a:gd name="connsiteX3" fmla="*/ 65742 w 3717365"/>
              <a:gd name="connsiteY3" fmla="*/ 2629647 h 2629647"/>
              <a:gd name="connsiteX0" fmla="*/ 3699436 w 3717365"/>
              <a:gd name="connsiteY0" fmla="*/ 412376 h 2629647"/>
              <a:gd name="connsiteX1" fmla="*/ 3717365 w 3717365"/>
              <a:gd name="connsiteY1" fmla="*/ 0 h 2629647"/>
              <a:gd name="connsiteX2" fmla="*/ 0 w 3717365"/>
              <a:gd name="connsiteY2" fmla="*/ 59765 h 2629647"/>
              <a:gd name="connsiteX3" fmla="*/ 65742 w 3717365"/>
              <a:gd name="connsiteY3" fmla="*/ 2629647 h 2629647"/>
              <a:gd name="connsiteX0" fmla="*/ 3699436 w 3699436"/>
              <a:gd name="connsiteY0" fmla="*/ 412376 h 2629647"/>
              <a:gd name="connsiteX1" fmla="*/ 3693732 w 3699436"/>
              <a:gd name="connsiteY1" fmla="*/ 0 h 2629647"/>
              <a:gd name="connsiteX2" fmla="*/ 0 w 3699436"/>
              <a:gd name="connsiteY2" fmla="*/ 59765 h 2629647"/>
              <a:gd name="connsiteX3" fmla="*/ 65742 w 3699436"/>
              <a:gd name="connsiteY3" fmla="*/ 2629647 h 2629647"/>
              <a:gd name="connsiteX0" fmla="*/ 3699436 w 3699436"/>
              <a:gd name="connsiteY0" fmla="*/ 352611 h 2569882"/>
              <a:gd name="connsiteX1" fmla="*/ 3693732 w 3699436"/>
              <a:gd name="connsiteY1" fmla="*/ 17929 h 2569882"/>
              <a:gd name="connsiteX2" fmla="*/ 0 w 3699436"/>
              <a:gd name="connsiteY2" fmla="*/ 0 h 2569882"/>
              <a:gd name="connsiteX3" fmla="*/ 65742 w 3699436"/>
              <a:gd name="connsiteY3" fmla="*/ 2569882 h 2569882"/>
              <a:gd name="connsiteX0" fmla="*/ 3699436 w 3699436"/>
              <a:gd name="connsiteY0" fmla="*/ 352611 h 2569882"/>
              <a:gd name="connsiteX1" fmla="*/ 3693732 w 3699436"/>
              <a:gd name="connsiteY1" fmla="*/ 0 h 2569882"/>
              <a:gd name="connsiteX2" fmla="*/ 0 w 3699436"/>
              <a:gd name="connsiteY2" fmla="*/ 0 h 2569882"/>
              <a:gd name="connsiteX3" fmla="*/ 65742 w 3699436"/>
              <a:gd name="connsiteY3" fmla="*/ 2569882 h 2569882"/>
              <a:gd name="connsiteX0" fmla="*/ 3633694 w 3633694"/>
              <a:gd name="connsiteY0" fmla="*/ 352611 h 2569882"/>
              <a:gd name="connsiteX1" fmla="*/ 3627990 w 3633694"/>
              <a:gd name="connsiteY1" fmla="*/ 0 h 2569882"/>
              <a:gd name="connsiteX2" fmla="*/ 64239 w 3633694"/>
              <a:gd name="connsiteY2" fmla="*/ 29882 h 2569882"/>
              <a:gd name="connsiteX3" fmla="*/ 0 w 3633694"/>
              <a:gd name="connsiteY3" fmla="*/ 2569882 h 2569882"/>
              <a:gd name="connsiteX0" fmla="*/ 3640354 w 3640354"/>
              <a:gd name="connsiteY0" fmla="*/ 352611 h 2569882"/>
              <a:gd name="connsiteX1" fmla="*/ 3634650 w 3640354"/>
              <a:gd name="connsiteY1" fmla="*/ 0 h 2569882"/>
              <a:gd name="connsiteX2" fmla="*/ 0 w 3640354"/>
              <a:gd name="connsiteY2" fmla="*/ 11953 h 2569882"/>
              <a:gd name="connsiteX3" fmla="*/ 6660 w 3640354"/>
              <a:gd name="connsiteY3" fmla="*/ 2569882 h 2569882"/>
              <a:gd name="connsiteX0" fmla="*/ 3640354 w 3640354"/>
              <a:gd name="connsiteY0" fmla="*/ 352611 h 2563905"/>
              <a:gd name="connsiteX1" fmla="*/ 3634650 w 3640354"/>
              <a:gd name="connsiteY1" fmla="*/ 0 h 2563905"/>
              <a:gd name="connsiteX2" fmla="*/ 0 w 3640354"/>
              <a:gd name="connsiteY2" fmla="*/ 11953 h 2563905"/>
              <a:gd name="connsiteX3" fmla="*/ 36201 w 3640354"/>
              <a:gd name="connsiteY3" fmla="*/ 2563905 h 2563905"/>
              <a:gd name="connsiteX0" fmla="*/ 3640354 w 3640354"/>
              <a:gd name="connsiteY0" fmla="*/ 352611 h 2563905"/>
              <a:gd name="connsiteX1" fmla="*/ 3634650 w 3640354"/>
              <a:gd name="connsiteY1" fmla="*/ 0 h 2563905"/>
              <a:gd name="connsiteX2" fmla="*/ 0 w 3640354"/>
              <a:gd name="connsiteY2" fmla="*/ 11953 h 2563905"/>
              <a:gd name="connsiteX3" fmla="*/ 752 w 3640354"/>
              <a:gd name="connsiteY3" fmla="*/ 2563905 h 25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354" h="2563905">
                <a:moveTo>
                  <a:pt x="3640354" y="352611"/>
                </a:moveTo>
                <a:cubicBezTo>
                  <a:pt x="3638453" y="215152"/>
                  <a:pt x="3636551" y="137459"/>
                  <a:pt x="3634650" y="0"/>
                </a:cubicBezTo>
                <a:lnTo>
                  <a:pt x="0" y="11953"/>
                </a:lnTo>
                <a:cubicBezTo>
                  <a:pt x="251" y="862604"/>
                  <a:pt x="501" y="1713254"/>
                  <a:pt x="752" y="2563905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18" idx="2"/>
            <a:endCxn id="19" idx="0"/>
          </p:cNvCxnSpPr>
          <p:nvPr/>
        </p:nvCxnSpPr>
        <p:spPr>
          <a:xfrm flipH="1">
            <a:off x="7290804" y="1514401"/>
            <a:ext cx="29332" cy="100031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43" idx="0"/>
            <a:endCxn id="48" idx="2"/>
          </p:cNvCxnSpPr>
          <p:nvPr/>
        </p:nvCxnSpPr>
        <p:spPr>
          <a:xfrm flipH="1" flipV="1">
            <a:off x="5049711" y="1772816"/>
            <a:ext cx="676" cy="76072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 flipV="1">
            <a:off x="3762522" y="2764378"/>
            <a:ext cx="537625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4" idx="0"/>
            <a:endCxn id="47" idx="2"/>
          </p:cNvCxnSpPr>
          <p:nvPr/>
        </p:nvCxnSpPr>
        <p:spPr>
          <a:xfrm flipV="1">
            <a:off x="3012283" y="1772816"/>
            <a:ext cx="14611" cy="576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9" idx="1"/>
            <a:endCxn id="43" idx="3"/>
          </p:cNvCxnSpPr>
          <p:nvPr/>
        </p:nvCxnSpPr>
        <p:spPr>
          <a:xfrm flipH="1">
            <a:off x="5800626" y="2745546"/>
            <a:ext cx="950118" cy="188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6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 animBg="1"/>
      <p:bldP spid="29" grpId="0" animBg="1"/>
      <p:bldP spid="3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43" grpId="0" animBg="1"/>
      <p:bldP spid="44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4" grpId="0" animBg="1"/>
      <p:bldP spid="84" grpId="0" animBg="1"/>
      <p:bldP spid="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88088" y="4437112"/>
                <a:ext cx="4134966" cy="120032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是实数当且仅当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bar>
                  </m:oMath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是纯虚数当且仅当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ba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4437112"/>
                <a:ext cx="4134966" cy="1200329"/>
              </a:xfrm>
              <a:prstGeom prst="rect">
                <a:avLst/>
              </a:prstGeom>
              <a:blipFill>
                <a:blip r:embed="rId2"/>
                <a:stretch>
                  <a:fillRect l="-2203" t="-5000" b="-800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1656035" y="1827851"/>
            <a:ext cx="150047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+mn-ea"/>
                <a:ea typeface="+mn-ea"/>
              </a:rPr>
              <a:t>共轭复数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11424" y="2348880"/>
                <a:ext cx="2160000" cy="4608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bar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e>
                      </m:ba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𝑦𝑖</m:t>
                      </m:r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348880"/>
                <a:ext cx="2160000" cy="460800"/>
              </a:xfrm>
              <a:prstGeom prst="rect">
                <a:avLst/>
              </a:prstGeom>
              <a:blipFill>
                <a:blip r:embed="rId3"/>
                <a:stretch>
                  <a:fillRect b="-1519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11424" y="1311151"/>
                <a:ext cx="2160000" cy="4608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𝑦𝑖</m:t>
                      </m:r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311151"/>
                <a:ext cx="2160000" cy="460800"/>
              </a:xfrm>
              <a:prstGeom prst="rect">
                <a:avLst/>
              </a:prstGeom>
              <a:blipFill>
                <a:blip r:embed="rId4"/>
                <a:stretch>
                  <a:fillRect b="-1519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245328" y="3966621"/>
                <a:ext cx="4418624" cy="198265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bar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e>
                    </m:ba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 是一个实数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因此在做复数的除法运算时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可以利用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𝑧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𝑧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将其转化为乘法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.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328" y="3966621"/>
                <a:ext cx="4418624" cy="1982659"/>
              </a:xfrm>
              <a:prstGeom prst="rect">
                <a:avLst/>
              </a:prstGeom>
              <a:blipFill>
                <a:blip r:embed="rId5"/>
                <a:stretch>
                  <a:fillRect l="-1923" t="-2134" b="-548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3558553" y="1124744"/>
                <a:ext cx="7464501" cy="203062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•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bar>
                      </m:num>
                      <m:den>
                        <m:bar>
                          <m:barPr>
                            <m:pos m:val="top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bar>
                      </m:den>
                    </m:f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bar>
                          <m:barPr>
                            <m:pos m:val="top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bar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;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2400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𝐑𝐞</m:t>
                                </m:r>
                              </m:fName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2400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𝐈𝐦</m:t>
                                </m:r>
                              </m:fName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𝐑𝐞</m:t>
                        </m:r>
                      </m:fName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fun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ba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𝐈𝐦</m:t>
                        </m:r>
                      </m:fName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fun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32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53" y="1124744"/>
                <a:ext cx="7464501" cy="2030620"/>
              </a:xfrm>
              <a:prstGeom prst="rect">
                <a:avLst/>
              </a:prstGeom>
              <a:blipFill>
                <a:blip r:embed="rId6"/>
                <a:stretch>
                  <a:fillRect b="-44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/>
          <p:nvPr/>
        </p:nvCxnSpPr>
        <p:spPr>
          <a:xfrm>
            <a:off x="1199456" y="1771951"/>
            <a:ext cx="0" cy="57692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10800000">
            <a:off x="1559456" y="1771951"/>
            <a:ext cx="0" cy="57692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863752" y="3155364"/>
            <a:ext cx="0" cy="8112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544272" y="3140406"/>
            <a:ext cx="0" cy="12960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10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43" grpId="0"/>
      <p:bldP spid="44" grpId="0" animBg="1"/>
      <p:bldP spid="47" grpId="0" animBg="1"/>
      <p:bldP spid="54" grpId="0" animBg="1"/>
      <p:bldP spid="84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</m:fName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以及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•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FF"/>
                          </a:solidFill>
                        </a:rPr>
                        <m:t>解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</m:fName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</m:fName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</a:t>
                </a: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ba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4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饼形 19"/>
          <p:cNvSpPr/>
          <p:nvPr/>
        </p:nvSpPr>
        <p:spPr>
          <a:xfrm flipH="1">
            <a:off x="4415970" y="1857189"/>
            <a:ext cx="2880000" cy="2880000"/>
          </a:xfrm>
          <a:prstGeom prst="pie">
            <a:avLst>
              <a:gd name="adj1" fmla="val 12516996"/>
              <a:gd name="adj2" fmla="val 18022236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饼形 11"/>
          <p:cNvSpPr/>
          <p:nvPr/>
        </p:nvSpPr>
        <p:spPr>
          <a:xfrm>
            <a:off x="4415970" y="1856789"/>
            <a:ext cx="2880000" cy="2880000"/>
          </a:xfrm>
          <a:prstGeom prst="pie">
            <a:avLst>
              <a:gd name="adj1" fmla="val 10801365"/>
              <a:gd name="adj2" fmla="val 14377634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饼形 12"/>
          <p:cNvSpPr/>
          <p:nvPr/>
        </p:nvSpPr>
        <p:spPr>
          <a:xfrm>
            <a:off x="4415970" y="1856789"/>
            <a:ext cx="2880000" cy="2880000"/>
          </a:xfrm>
          <a:prstGeom prst="pie">
            <a:avLst>
              <a:gd name="adj1" fmla="val 19793415"/>
              <a:gd name="adj2" fmla="val 4456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饼形 14"/>
          <p:cNvSpPr/>
          <p:nvPr/>
        </p:nvSpPr>
        <p:spPr>
          <a:xfrm>
            <a:off x="4415970" y="1856789"/>
            <a:ext cx="2880000" cy="2880000"/>
          </a:xfrm>
          <a:prstGeom prst="pie">
            <a:avLst>
              <a:gd name="adj1" fmla="val 21590896"/>
              <a:gd name="adj2" fmla="val 10798774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02497" y="5016629"/>
            <a:ext cx="204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成绩构成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弧形 5"/>
          <p:cNvSpPr/>
          <p:nvPr/>
        </p:nvSpPr>
        <p:spPr>
          <a:xfrm rot="-2700000">
            <a:off x="5164674" y="382921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 rot="13500000">
            <a:off x="5164674" y="382921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/>
          <p:nvPr/>
        </p:nvSpPr>
        <p:spPr>
          <a:xfrm rot="8100000">
            <a:off x="5164674" y="382921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2700000">
            <a:off x="5164674" y="382921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22" idx="2"/>
            <a:endCxn id="31" idx="3"/>
          </p:cNvCxnSpPr>
          <p:nvPr/>
        </p:nvCxnSpPr>
        <p:spPr>
          <a:xfrm flipH="1">
            <a:off x="4270754" y="3952125"/>
            <a:ext cx="915008" cy="3872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751954" y="4087421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750754" y="4339421"/>
            <a:ext cx="1200" cy="246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270754" y="4087421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270754" y="4339421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50754" y="4087421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750754" y="4591421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750754" y="4087421"/>
            <a:ext cx="2520000" cy="5040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期末</a:t>
            </a:r>
            <a:r>
              <a:rPr lang="zh-CN" altLang="en-US" sz="2400" b="1" dirty="0" smtClean="0"/>
              <a:t>考试 </a:t>
            </a:r>
            <a:r>
              <a:rPr lang="en-US" altLang="zh-CN" sz="2400" b="1" dirty="0" smtClean="0"/>
              <a:t>50</a:t>
            </a:r>
            <a:r>
              <a:rPr lang="en-US" altLang="zh-CN" sz="2400" b="1" dirty="0"/>
              <a:t>%</a:t>
            </a:r>
          </a:p>
        </p:txBody>
      </p:sp>
      <p:sp>
        <p:nvSpPr>
          <p:cNvPr id="33" name="弧形 32"/>
          <p:cNvSpPr/>
          <p:nvPr/>
        </p:nvSpPr>
        <p:spPr>
          <a:xfrm rot="-2700000">
            <a:off x="4961026" y="2821101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13500000">
            <a:off x="4961026" y="2821101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34"/>
          <p:cNvSpPr/>
          <p:nvPr/>
        </p:nvSpPr>
        <p:spPr>
          <a:xfrm rot="8100000">
            <a:off x="4961026" y="2821101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/>
          <p:cNvSpPr/>
          <p:nvPr/>
        </p:nvSpPr>
        <p:spPr>
          <a:xfrm rot="2700000">
            <a:off x="4961026" y="2821101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>
            <a:endCxn id="33" idx="0"/>
          </p:cNvCxnSpPr>
          <p:nvPr/>
        </p:nvCxnSpPr>
        <p:spPr>
          <a:xfrm>
            <a:off x="4242596" y="2137029"/>
            <a:ext cx="72000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1723796" y="1906083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722596" y="2158083"/>
            <a:ext cx="1200" cy="246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4242596" y="1906083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4242596" y="2158083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722596" y="1906083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722596" y="2410083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747818" y="1904089"/>
            <a:ext cx="2520000" cy="5040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 smtClean="0"/>
              <a:t>作业 </a:t>
            </a:r>
            <a:r>
              <a:rPr lang="en-US" altLang="zh-CN" sz="2400" b="1" dirty="0" smtClean="0"/>
              <a:t>15</a:t>
            </a:r>
            <a:r>
              <a:rPr lang="en-US" altLang="zh-CN" sz="2400" b="1" dirty="0"/>
              <a:t>%</a:t>
            </a:r>
            <a:endParaRPr lang="zh-CN" altLang="en-US" sz="2400" b="1" dirty="0"/>
          </a:p>
        </p:txBody>
      </p:sp>
      <p:sp>
        <p:nvSpPr>
          <p:cNvPr id="46" name="弧形 45"/>
          <p:cNvSpPr/>
          <p:nvPr/>
        </p:nvSpPr>
        <p:spPr>
          <a:xfrm rot="-2700000">
            <a:off x="5956762" y="2473437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 rot="13500000">
            <a:off x="5956762" y="2473437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8100000">
            <a:off x="5956762" y="2473437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弧形 48"/>
          <p:cNvSpPr/>
          <p:nvPr/>
        </p:nvSpPr>
        <p:spPr>
          <a:xfrm rot="2700000">
            <a:off x="5956762" y="2473437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9" idx="1"/>
            <a:endCxn id="46" idx="2"/>
          </p:cNvCxnSpPr>
          <p:nvPr/>
        </p:nvCxnSpPr>
        <p:spPr>
          <a:xfrm flipH="1">
            <a:off x="6079674" y="2107173"/>
            <a:ext cx="2160000" cy="387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8232394" y="185716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8231194" y="2109167"/>
            <a:ext cx="1200" cy="246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10751194" y="185716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0751194" y="210916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231194" y="185716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231194" y="236116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8256416" y="1855173"/>
            <a:ext cx="2520000" cy="5040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课堂</a:t>
            </a:r>
            <a:r>
              <a:rPr lang="zh-CN" altLang="en-US" sz="2400" b="1" dirty="0" smtClean="0"/>
              <a:t>测验 </a:t>
            </a:r>
            <a:r>
              <a:rPr lang="en-US" altLang="zh-CN" sz="2400" b="1" dirty="0" smtClean="0"/>
              <a:t>25</a:t>
            </a:r>
            <a:r>
              <a:rPr lang="en-US" altLang="zh-CN" sz="2400" b="1" dirty="0"/>
              <a:t>%</a:t>
            </a:r>
            <a:endParaRPr lang="zh-CN" altLang="en-US" sz="2400" b="1" dirty="0"/>
          </a:p>
        </p:txBody>
      </p:sp>
      <p:sp>
        <p:nvSpPr>
          <p:cNvPr id="60" name="弧形 59"/>
          <p:cNvSpPr/>
          <p:nvPr/>
        </p:nvSpPr>
        <p:spPr>
          <a:xfrm rot="-2700000">
            <a:off x="6820858" y="297749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弧形 60"/>
          <p:cNvSpPr/>
          <p:nvPr/>
        </p:nvSpPr>
        <p:spPr>
          <a:xfrm rot="13500000">
            <a:off x="6820858" y="297749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/>
          <p:cNvSpPr/>
          <p:nvPr/>
        </p:nvSpPr>
        <p:spPr>
          <a:xfrm rot="8100000">
            <a:off x="6820858" y="297749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/>
          <p:cNvSpPr/>
          <p:nvPr/>
        </p:nvSpPr>
        <p:spPr>
          <a:xfrm rot="2700000">
            <a:off x="6820858" y="2977493"/>
            <a:ext cx="144000" cy="14400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71" idx="1"/>
            <a:endCxn id="63" idx="2"/>
          </p:cNvCxnSpPr>
          <p:nvPr/>
        </p:nvCxnSpPr>
        <p:spPr>
          <a:xfrm flipH="1" flipV="1">
            <a:off x="6943770" y="3100405"/>
            <a:ext cx="1368000" cy="12370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8304402" y="408747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8303202" y="4339477"/>
            <a:ext cx="1200" cy="246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10823202" y="408747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10823202" y="4339477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303202" y="408747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8303202" y="459147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8328424" y="4085483"/>
            <a:ext cx="2520000" cy="5040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期末</a:t>
            </a:r>
            <a:r>
              <a:rPr lang="zh-CN" altLang="en-US" sz="2400" b="1" dirty="0" smtClean="0"/>
              <a:t>报告</a:t>
            </a:r>
            <a:r>
              <a:rPr lang="en-US" altLang="zh-CN" sz="2400" b="1" dirty="0" smtClean="0"/>
              <a:t> 10</a:t>
            </a:r>
            <a:r>
              <a:rPr lang="en-US" altLang="zh-CN" sz="2400" b="1" dirty="0"/>
              <a:t>%</a:t>
            </a:r>
            <a:endParaRPr lang="zh-CN" altLang="en-US" sz="2400" b="1" dirty="0"/>
          </a:p>
        </p:txBody>
      </p:sp>
      <p:sp>
        <p:nvSpPr>
          <p:cNvPr id="80" name="标题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课程安排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13045" y="242636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每章交一次作业</a:t>
            </a:r>
          </a:p>
        </p:txBody>
      </p:sp>
      <p:sp>
        <p:nvSpPr>
          <p:cNvPr id="3" name="矩形 2"/>
          <p:cNvSpPr/>
          <p:nvPr/>
        </p:nvSpPr>
        <p:spPr>
          <a:xfrm>
            <a:off x="7842495" y="2420888"/>
            <a:ext cx="3449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一共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次，取最高的两</a:t>
            </a:r>
            <a:r>
              <a:rPr lang="zh-CN" altLang="en-US" sz="2400" dirty="0" smtClean="0">
                <a:latin typeface="+mn-ea"/>
                <a:ea typeface="+mn-ea"/>
              </a:rPr>
              <a:t>次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487488" y="4581128"/>
            <a:ext cx="3002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至少</a:t>
            </a:r>
            <a:r>
              <a:rPr lang="en-US" altLang="zh-CN" sz="2400" dirty="0" smtClean="0">
                <a:latin typeface="+mn-ea"/>
                <a:ea typeface="+mn-ea"/>
              </a:rPr>
              <a:t>45</a:t>
            </a:r>
            <a:r>
              <a:rPr lang="zh-CN" altLang="en-US" sz="2400" dirty="0" smtClean="0">
                <a:latin typeface="+mn-ea"/>
                <a:ea typeface="+mn-ea"/>
              </a:rPr>
              <a:t>分才计算总评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902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6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5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00"/>
                            </p:stCondLst>
                            <p:childTnLst>
                              <p:par>
                                <p:cTn id="1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5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00"/>
                            </p:stCondLst>
                            <p:childTnLst>
                              <p:par>
                                <p:cTn id="1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70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2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3" grpId="0" animBg="1"/>
      <p:bldP spid="15" grpId="0" animBg="1"/>
      <p:bldP spid="19" grpId="0"/>
      <p:bldP spid="6" grpId="0" animBg="1"/>
      <p:bldP spid="21" grpId="0" animBg="1"/>
      <p:bldP spid="22" grpId="0" animBg="1"/>
      <p:bldP spid="24" grpId="0" animBg="1"/>
      <p:bldP spid="31" grpId="0"/>
      <p:bldP spid="33" grpId="0" animBg="1"/>
      <p:bldP spid="34" grpId="0" animBg="1"/>
      <p:bldP spid="35" grpId="0" animBg="1"/>
      <p:bldP spid="36" grpId="0" animBg="1"/>
      <p:bldP spid="45" grpId="0"/>
      <p:bldP spid="46" grpId="0" animBg="1"/>
      <p:bldP spid="47" grpId="0" animBg="1"/>
      <p:bldP spid="48" grpId="0" animBg="1"/>
      <p:bldP spid="49" grpId="0" animBg="1"/>
      <p:bldP spid="59" grpId="0"/>
      <p:bldP spid="60" grpId="0" animBg="1"/>
      <p:bldP spid="61" grpId="0" animBg="1"/>
      <p:bldP spid="62" grpId="0" animBg="1"/>
      <p:bldP spid="63" grpId="0" animBg="1"/>
      <p:bldP spid="71" grpId="0"/>
      <p:bldP spid="2" grpId="0"/>
      <p:bldP spid="3" grpId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=5−5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=−3+4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求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ba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</a:rPr>
                        <m:t>• 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FF"/>
                          </a:solidFill>
                        </a:rPr>
                        <m:t>解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</a:rPr>
                        <m:t>   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5−5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−3+4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5−5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−3−4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−15−20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−20+15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因此</a:t>
                </a: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ba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1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  <a:defRPr/>
                </a:pPr>
                <a:r>
                  <a:rPr lang="zh-CN" altLang="en-US" dirty="0">
                    <a:solidFill>
                      <a:srgbClr val="00B0F0"/>
                    </a:solidFill>
                  </a:rPr>
                  <a:t>典型例题：利用</a:t>
                </a:r>
                <a:r>
                  <a:rPr lang="zh-CN" altLang="en-US" dirty="0" smtClean="0">
                    <a:solidFill>
                      <a:srgbClr val="00B0F0"/>
                    </a:solidFill>
                  </a:rPr>
                  <a:t>共轭复数证明等式</a:t>
                </a:r>
                <a:endParaRPr lang="en-US" altLang="zh-CN" dirty="0" smtClean="0">
                  <a:solidFill>
                    <a:srgbClr val="00B0F0"/>
                  </a:solidFill>
                </a:endParaRPr>
              </a:p>
              <a:p>
                <a:pPr>
                  <a:defRPr/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证明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ba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ba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•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解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由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ba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得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2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正文"/>
              <p:cNvSpPr>
                <a:spLocks noGrp="1" noChangeArrowheads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  <a:defRPr/>
                </a:pPr>
                <a:r>
                  <a:rPr lang="zh-CN" altLang="en-US" dirty="0" smtClean="0">
                    <a:solidFill>
                      <a:srgbClr val="00B0F0"/>
                    </a:solidFill>
                  </a:rPr>
                  <a:t>典型例题</a:t>
                </a:r>
                <a:r>
                  <a:rPr lang="zh-CN" altLang="en-US" dirty="0">
                    <a:solidFill>
                      <a:srgbClr val="00B0F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rgbClr val="00B0F0"/>
                    </a:solidFill>
                  </a:rPr>
                  <a:t>共轭复数判断实数和纯虚数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>
                  <a:defRPr/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≠0,±1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证明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当且仅当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是实数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解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是实数当且仅当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ba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bar>
                              <m:barPr>
                                <m:pos m:val="top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ba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bar>
                      </m:e>
                    </m:d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bar>
                          <m:barPr>
                            <m:pos m:val="top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ba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.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98" name="正文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734"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9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复数也有其它的构造方式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例如</a:t>
                </a:r>
                <a:r>
                  <a:rPr lang="en-US" altLang="zh-CN" i="1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i="1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𝑥𝐸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𝑦𝐽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b="0" i="1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r>
                  <a:rPr lang="zh-CN" altLang="en-US" b="0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𝐽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/>
                          </m:mr>
                        </m:m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0" dirty="0" smtClea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defRPr/>
                </a:pPr>
                <a:r>
                  <a:rPr lang="zh-CN" altLang="en-US" b="0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此时自然地有加法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、乘法、取逆等运算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它和我们前面的定义没有本质差别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.</a:t>
                </a:r>
                <a:endParaRPr lang="en-US" altLang="zh-CN" b="0" dirty="0" smtClean="0">
                  <a:solidFill>
                    <a:srgbClr val="00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课程</a:t>
            </a:r>
            <a:r>
              <a:rPr lang="zh-CN" altLang="en-US" dirty="0" smtClean="0">
                <a:solidFill>
                  <a:srgbClr val="00B0F0"/>
                </a:solidFill>
              </a:rPr>
              <a:t>简介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复变函数的应用非常广泛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600216" y="1628800"/>
            <a:ext cx="1440000" cy="385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12584" y="2924800"/>
            <a:ext cx="1440000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电气工程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2216" y="2276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72216" y="3572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2216" y="2924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2216" y="4220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72216" y="4868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6400" y="1628800"/>
            <a:ext cx="1440000" cy="385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28400" y="3572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30224" y="2924800"/>
            <a:ext cx="1296000" cy="461665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材料力学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28400" y="4220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8400" y="4868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量子力学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12584" y="1628800"/>
            <a:ext cx="1440000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12584" y="2276800"/>
            <a:ext cx="1440000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9912584" y="3572800"/>
                <a:ext cx="1440000" cy="46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⋮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584" y="3572800"/>
                <a:ext cx="1440000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8328400" y="2276800"/>
            <a:ext cx="1296000" cy="468000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流体力学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1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课程</a:t>
            </a:r>
            <a:r>
              <a:rPr lang="zh-CN" altLang="en-US" dirty="0" smtClean="0">
                <a:solidFill>
                  <a:srgbClr val="00B0F0"/>
                </a:solidFill>
              </a:rPr>
              <a:t>简介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本课程主要研究下述问题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什么是复数</a:t>
            </a:r>
            <a:r>
              <a:rPr lang="en-US" altLang="zh-CN" dirty="0" smtClean="0"/>
              <a:t>?</a:t>
            </a:r>
            <a:r>
              <a:rPr lang="zh-CN" altLang="en-US" dirty="0" smtClean="0"/>
              <a:t>为什么要引入复数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复变量函数和实变量函数有什么差异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我们应该研究哪一类复变量函数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复变函数的微积分理论是怎样的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这也包括级数和留数理论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如何用傅里叶</a:t>
            </a:r>
            <a:r>
              <a:rPr lang="en-US" altLang="zh-CN" dirty="0" smtClean="0"/>
              <a:t>/</a:t>
            </a:r>
            <a:r>
              <a:rPr lang="zh-CN" altLang="en-US" dirty="0" smtClean="0"/>
              <a:t>拉普拉斯变换解微分方程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112576" y="1628801"/>
            <a:ext cx="3168000" cy="46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课前预习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112576" y="2492801"/>
            <a:ext cx="3168000" cy="46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听课记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12576" y="3356801"/>
            <a:ext cx="3168000" cy="46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课后先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阅读一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遍教材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12576" y="4220801"/>
            <a:ext cx="3168000" cy="46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笔记汇总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112576" y="5012801"/>
            <a:ext cx="3168000" cy="46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再用作业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检测学习效果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>
            <a:stCxn id="45" idx="2"/>
            <a:endCxn id="46" idx="0"/>
          </p:cNvCxnSpPr>
          <p:nvPr/>
        </p:nvCxnSpPr>
        <p:spPr>
          <a:xfrm>
            <a:off x="9696576" y="2096801"/>
            <a:ext cx="0" cy="3960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2"/>
            <a:endCxn id="47" idx="0"/>
          </p:cNvCxnSpPr>
          <p:nvPr/>
        </p:nvCxnSpPr>
        <p:spPr>
          <a:xfrm>
            <a:off x="9696576" y="2960801"/>
            <a:ext cx="0" cy="3960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7" idx="2"/>
            <a:endCxn id="48" idx="0"/>
          </p:cNvCxnSpPr>
          <p:nvPr/>
        </p:nvCxnSpPr>
        <p:spPr>
          <a:xfrm>
            <a:off x="9696576" y="3824801"/>
            <a:ext cx="0" cy="3960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9" idx="0"/>
          </p:cNvCxnSpPr>
          <p:nvPr/>
        </p:nvCxnSpPr>
        <p:spPr>
          <a:xfrm>
            <a:off x="9696576" y="4688801"/>
            <a:ext cx="0" cy="3240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第一章 </a:t>
            </a:r>
            <a:r>
              <a:rPr lang="zh-CN" altLang="en-US" dirty="0" smtClean="0"/>
              <a:t>复数与复变函数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2" algn="l"/>
                <a:r>
                  <a:rPr lang="zh-CN" altLang="en-US" sz="2800" dirty="0" smtClean="0"/>
                  <a:t>复数、实部、虚部、模、辐角、共轭复数</a:t>
                </a:r>
                <a:endParaRPr lang="en-US" altLang="zh-CN" sz="2800" dirty="0" smtClean="0"/>
              </a:p>
              <a:p>
                <a:pPr lvl="2" algn="l"/>
                <a:r>
                  <a:rPr lang="zh-CN" altLang="en-US" sz="2800" dirty="0" smtClean="0"/>
                  <a:t>复平面、复球面、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CN" sz="2800" dirty="0" smtClean="0"/>
              </a:p>
              <a:p>
                <a:pPr lvl="2" algn="l"/>
                <a:r>
                  <a:rPr lang="zh-CN" altLang="en-US" sz="2800" dirty="0" smtClean="0"/>
                  <a:t>复数的四则运算、乘幂、方根</a:t>
                </a:r>
                <a:endParaRPr lang="en-US" altLang="zh-CN" sz="2800" dirty="0" smtClean="0"/>
              </a:p>
              <a:p>
                <a:pPr lvl="2" algn="l"/>
                <a:r>
                  <a:rPr lang="zh-CN" altLang="en-US" sz="2800" dirty="0" smtClean="0"/>
                  <a:t>区域、复变函数</a:t>
                </a:r>
                <a:endParaRPr lang="en-US" altLang="zh-CN" sz="2800" dirty="0" smtClean="0"/>
              </a:p>
              <a:p>
                <a:pPr lvl="2" algn="l"/>
                <a:r>
                  <a:rPr lang="zh-CN" altLang="en-US" sz="2800" dirty="0" smtClean="0"/>
                  <a:t>复变函数的极限和连续性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b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本章作业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098" name="正文"/>
          <p:cNvSpPr>
            <a:spLocks noGrp="1" noChangeArrowheads="1"/>
          </p:cNvSpPr>
          <p:nvPr>
            <p:ph sz="quarter" idx="10"/>
          </p:nvPr>
        </p:nvSpPr>
        <p:spPr/>
        <p:txBody>
          <a:bodyPr anchor="ctr"/>
          <a:lstStyle/>
          <a:p>
            <a:pPr>
              <a:defRPr/>
            </a:pPr>
            <a:r>
              <a:rPr lang="en-US" altLang="zh-CN" b="1" dirty="0" smtClean="0"/>
              <a:t>1</a:t>
            </a:r>
            <a:r>
              <a:rPr lang="en-US" altLang="zh-CN" b="1" dirty="0"/>
              <a:t>, 5, 7</a:t>
            </a:r>
            <a:r>
              <a:rPr lang="en-US" altLang="zh-CN" dirty="0"/>
              <a:t>(2)(4)(</a:t>
            </a:r>
            <a:r>
              <a:rPr lang="en-US" altLang="zh-CN" dirty="0" smtClean="0"/>
              <a:t>6)</a:t>
            </a:r>
            <a:r>
              <a:rPr lang="en-US" altLang="zh-CN" b="1" dirty="0" smtClean="0"/>
              <a:t>, 8</a:t>
            </a:r>
            <a:r>
              <a:rPr lang="en-US" altLang="zh-CN" dirty="0" smtClean="0"/>
              <a:t>(1)(3)</a:t>
            </a:r>
            <a:endParaRPr lang="en-US" altLang="zh-CN" b="1" dirty="0" smtClean="0"/>
          </a:p>
          <a:p>
            <a:pPr>
              <a:defRPr/>
            </a:pPr>
            <a:r>
              <a:rPr lang="en-US" altLang="zh-CN" b="1" dirty="0" smtClean="0"/>
              <a:t>11, 12</a:t>
            </a:r>
            <a:r>
              <a:rPr lang="en-US" altLang="zh-CN" dirty="0" smtClean="0"/>
              <a:t>(3)</a:t>
            </a:r>
            <a:r>
              <a:rPr lang="en-US" altLang="zh-CN" b="1" dirty="0" smtClean="0"/>
              <a:t>, 13, 14</a:t>
            </a:r>
            <a:r>
              <a:rPr lang="en-US" altLang="zh-CN" dirty="0" smtClean="0"/>
              <a:t>(1)(3)</a:t>
            </a:r>
            <a:r>
              <a:rPr lang="en-US" altLang="zh-CN" b="1" dirty="0" smtClean="0"/>
              <a:t>, 19</a:t>
            </a:r>
          </a:p>
          <a:p>
            <a:pPr>
              <a:defRPr/>
            </a:pPr>
            <a:r>
              <a:rPr lang="en-US" altLang="zh-CN" b="1" dirty="0" smtClean="0"/>
              <a:t>21</a:t>
            </a:r>
            <a:r>
              <a:rPr lang="en-US" altLang="zh-CN" dirty="0" smtClean="0"/>
              <a:t>(4)(7)</a:t>
            </a:r>
            <a:r>
              <a:rPr lang="en-US" altLang="zh-CN" b="1" dirty="0" smtClean="0"/>
              <a:t>, 22</a:t>
            </a:r>
            <a:r>
              <a:rPr lang="en-US" altLang="zh-CN" dirty="0" smtClean="0"/>
              <a:t>(5) (10)</a:t>
            </a:r>
            <a:r>
              <a:rPr lang="en-US" altLang="zh-CN" b="1" dirty="0" smtClean="0"/>
              <a:t>, 27</a:t>
            </a:r>
            <a:r>
              <a:rPr lang="en-US" altLang="zh-CN" dirty="0" smtClean="0"/>
              <a:t>(2)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976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复数及其代数运算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6000" y="1628800"/>
            <a:ext cx="10080000" cy="460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00B050"/>
                </a:solidFill>
                <a:latin typeface="+mn-ea"/>
                <a:ea typeface="+mn-ea"/>
              </a:rPr>
              <a:t>复数的起源 </a:t>
            </a:r>
            <a:r>
              <a:rPr lang="zh-CN" altLang="en-US" sz="2400" dirty="0" smtClean="0">
                <a:latin typeface="+mn-ea"/>
                <a:ea typeface="+mn-ea"/>
              </a:rPr>
              <a:t>复数起源于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多项式方程的求根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</a:rPr>
              <a:t>问题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89094" y="2811601"/>
                <a:ext cx="2304256" cy="839332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二次方程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𝑏𝑥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𝑐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94" y="2811601"/>
                <a:ext cx="2304256" cy="839332"/>
              </a:xfrm>
              <a:prstGeom prst="rect">
                <a:avLst/>
              </a:prstGeom>
              <a:blipFill>
                <a:blip r:embed="rId5"/>
                <a:stretch>
                  <a:fillRect t="-354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103440" y="2612540"/>
                <a:ext cx="1944216" cy="12374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440" y="2612540"/>
                <a:ext cx="1944216" cy="1237455"/>
              </a:xfrm>
              <a:prstGeom prst="rect">
                <a:avLst/>
              </a:prstGeom>
              <a:blipFill>
                <a:blip r:embed="rId8"/>
                <a:stretch>
                  <a:fillRect l="-248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857746" y="2169438"/>
                <a:ext cx="4345160" cy="212365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Δ</m:t>
                    </m:r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⩾0</m:t>
                    </m:r>
                  </m:oMath>
                </a14:m>
                <a:r>
                  <a:rPr lang="en-US" altLang="zh-CN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有两个实根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计算重数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Δ</m:t>
                    </m:r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&lt;0</m:t>
                    </m:r>
                  </m:oMath>
                </a14:m>
                <a:r>
                  <a:rPr lang="en-US" altLang="zh-CN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  <a:ea typeface="+mn-ea"/>
                  </a:rPr>
                  <a:t>无</a:t>
                </a: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实根</a:t>
                </a:r>
                <a:endParaRPr lang="en-US" altLang="zh-CN" sz="22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如果接受负数开方的话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有两个根</a:t>
                </a:r>
                <a:endParaRPr lang="en-US" altLang="zh-CN" sz="22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且形式地计算可以发现它们满足原来的方程</a:t>
                </a:r>
                <a:endParaRPr lang="zh-CN" altLang="en-US" sz="22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746" y="2169438"/>
                <a:ext cx="4345160" cy="2123658"/>
              </a:xfrm>
              <a:prstGeom prst="rect">
                <a:avLst/>
              </a:prstGeom>
              <a:blipFill>
                <a:blip r:embed="rId7"/>
                <a:stretch>
                  <a:fillRect l="-1536" t="-1140" r="-698" b="-484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828053" y="4043680"/>
            <a:ext cx="5904656" cy="19389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marL="165600" indent="-1656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三次方程的解法最先由意大利数学家</a:t>
            </a:r>
            <a:r>
              <a:rPr lang="en-US" altLang="zh-CN" sz="2000" dirty="0">
                <a:latin typeface="+mn-ea"/>
              </a:rPr>
              <a:t>Ferro</a:t>
            </a:r>
            <a:r>
              <a:rPr lang="zh-CN" altLang="en-US" sz="2000" dirty="0">
                <a:latin typeface="+mn-ea"/>
              </a:rPr>
              <a:t>得到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但是当时人们常常对自己的发现进行保密以挑战别人</a:t>
            </a:r>
            <a:r>
              <a:rPr lang="en-US" altLang="zh-CN" sz="2000" dirty="0">
                <a:latin typeface="+mn-ea"/>
              </a:rPr>
              <a:t>. </a:t>
            </a:r>
            <a:r>
              <a:rPr lang="zh-CN" altLang="en-US" sz="2000" dirty="0">
                <a:latin typeface="+mn-ea"/>
              </a:rPr>
              <a:t>后来他告诉了他的女婿 </a:t>
            </a:r>
            <a:r>
              <a:rPr lang="en-US" altLang="zh-CN" sz="2000" dirty="0" err="1">
                <a:latin typeface="+mn-ea"/>
              </a:rPr>
              <a:t>Fior</a:t>
            </a:r>
            <a:r>
              <a:rPr lang="en-US" altLang="zh-CN" sz="2000" dirty="0">
                <a:latin typeface="+mn-ea"/>
              </a:rPr>
              <a:t>.</a:t>
            </a:r>
          </a:p>
          <a:p>
            <a:pPr marL="165600" indent="-1656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后来 </a:t>
            </a:r>
            <a:r>
              <a:rPr lang="en-US" altLang="zh-CN" sz="2000" dirty="0" err="1">
                <a:latin typeface="+mn-ea"/>
              </a:rPr>
              <a:t>Tartaglia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独立发现了这种解法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并在 </a:t>
            </a:r>
            <a:r>
              <a:rPr lang="en-US" altLang="zh-CN" sz="2000" dirty="0">
                <a:latin typeface="+mn-ea"/>
              </a:rPr>
              <a:t>Cardan </a:t>
            </a:r>
            <a:r>
              <a:rPr lang="zh-CN" altLang="en-US" sz="2000" dirty="0">
                <a:latin typeface="+mn-ea"/>
              </a:rPr>
              <a:t>的苦苦哀求并发誓保密的前提下告诉了他</a:t>
            </a:r>
            <a:r>
              <a:rPr lang="en-US" altLang="zh-CN" sz="2000" dirty="0" smtClean="0">
                <a:latin typeface="+mn-ea"/>
              </a:rPr>
              <a:t>.</a:t>
            </a:r>
          </a:p>
          <a:p>
            <a:pPr marL="165600" indent="-1656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不过反手 </a:t>
            </a:r>
            <a:r>
              <a:rPr lang="en-US" altLang="zh-CN" sz="2000" dirty="0" smtClean="0">
                <a:latin typeface="+mn-ea"/>
              </a:rPr>
              <a:t>Cardan </a:t>
            </a:r>
            <a:r>
              <a:rPr lang="zh-CN" altLang="en-US" sz="2000" dirty="0" smtClean="0">
                <a:latin typeface="+mn-ea"/>
              </a:rPr>
              <a:t>就把它写到了他的书里面</a:t>
            </a:r>
            <a:r>
              <a:rPr lang="en-US" altLang="zh-CN" sz="2000" dirty="0" smtClean="0">
                <a:latin typeface="+mn-ea"/>
              </a:rPr>
              <a:t>.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4" name="直接箭头连接符 3"/>
          <p:cNvCxnSpPr>
            <a:stCxn id="11" idx="3"/>
            <a:endCxn id="12" idx="1"/>
          </p:cNvCxnSpPr>
          <p:nvPr/>
        </p:nvCxnSpPr>
        <p:spPr>
          <a:xfrm>
            <a:off x="3293350" y="3231267"/>
            <a:ext cx="810090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 flipV="1">
            <a:off x="6047656" y="3231267"/>
            <a:ext cx="810090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752552" y="4421546"/>
            <a:ext cx="2591920" cy="1599742"/>
            <a:chOff x="990000" y="3833094"/>
            <a:chExt cx="3312000" cy="2044178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5659341"/>
                </p:ext>
              </p:extLst>
            </p:nvPr>
          </p:nvGraphicFramePr>
          <p:xfrm>
            <a:off x="990000" y="3833094"/>
            <a:ext cx="3312000" cy="2044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Image" r:id="rId9" imgW="5371200" imgH="3314160" progId="Photoshop.Image.13">
                    <p:embed/>
                  </p:oleObj>
                </mc:Choice>
                <mc:Fallback>
                  <p:oleObj name="Image" r:id="rId9" imgW="5371200" imgH="331416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90000" y="3833094"/>
                          <a:ext cx="3312000" cy="204417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2999656" y="5237079"/>
              <a:ext cx="1163330" cy="58992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FF00"/>
                  </a:solidFill>
                  <a:effectLst>
                    <a:outerShdw blurRad="190500" dist="190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卡当</a:t>
              </a:r>
              <a:endParaRPr lang="zh-CN" altLang="en-US" sz="2400" b="1" dirty="0">
                <a:solidFill>
                  <a:srgbClr val="FFFF00"/>
                </a:solidFill>
                <a:effectLst>
                  <a:outerShdw blurRad="190500" dist="190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5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34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11424" y="1366666"/>
                <a:ext cx="3168000" cy="86260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三次方程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𝑏𝑥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𝑐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366666"/>
                <a:ext cx="3168000" cy="862608"/>
              </a:xfrm>
              <a:prstGeom prst="rect">
                <a:avLst/>
              </a:prstGeom>
              <a:blipFill>
                <a:blip r:embed="rId2"/>
                <a:stretch>
                  <a:fillRect t="-482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905051" y="1320083"/>
                <a:ext cx="2322418" cy="95577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换成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𝑝𝑥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𝑞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051" y="1320083"/>
                <a:ext cx="2322418" cy="955774"/>
              </a:xfrm>
              <a:prstGeom prst="rect">
                <a:avLst/>
              </a:prstGeom>
              <a:blipFill>
                <a:blip r:embed="rId3"/>
                <a:stretch>
                  <a:fillRect l="-3385" r="-2604" b="-4403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053096" y="977585"/>
                <a:ext cx="3240360" cy="164077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=−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𝑞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𝑢𝑣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96" y="977585"/>
                <a:ext cx="3240360" cy="1640770"/>
              </a:xfrm>
              <a:prstGeom prst="rect">
                <a:avLst/>
              </a:prstGeom>
              <a:blipFill>
                <a:blip r:embed="rId4"/>
                <a:stretch>
                  <a:fillRect t="-256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71664" y="4365104"/>
                <a:ext cx="6192688" cy="158370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30400" indent="-230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ra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:pPr marL="230400" indent="-23040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4365104"/>
                <a:ext cx="6192688" cy="15837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11424" y="2363396"/>
                <a:ext cx="5832648" cy="156966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Δ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⩾0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有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一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个实根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Δ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&lt;0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看上去没有根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实际上有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3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个实根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. 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这可以通过分析函数单调性得到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但我们必须接受负数开方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363396"/>
                <a:ext cx="5832648" cy="1569660"/>
              </a:xfrm>
              <a:prstGeom prst="rect">
                <a:avLst/>
              </a:prstGeom>
              <a:blipFill>
                <a:blip r:embed="rId6"/>
                <a:stretch>
                  <a:fillRect l="-1356" t="-2692" r="-2503" b="-730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058564" y="3040763"/>
                <a:ext cx="3240360" cy="103630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满足方程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𝑞𝑋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endParaRPr lang="en-US" altLang="zh-CN" sz="24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64" y="3040763"/>
                <a:ext cx="3240360" cy="1036309"/>
              </a:xfrm>
              <a:prstGeom prst="rect">
                <a:avLst/>
              </a:prstGeom>
              <a:blipFill>
                <a:blip r:embed="rId7"/>
                <a:stretch>
                  <a:fillRect t="-404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stCxn id="24" idx="3"/>
            <a:endCxn id="25" idx="1"/>
          </p:cNvCxnSpPr>
          <p:nvPr/>
        </p:nvCxnSpPr>
        <p:spPr>
          <a:xfrm>
            <a:off x="4079424" y="1797970"/>
            <a:ext cx="82562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5" idx="3"/>
            <a:endCxn id="14" idx="1"/>
          </p:cNvCxnSpPr>
          <p:nvPr/>
        </p:nvCxnSpPr>
        <p:spPr>
          <a:xfrm>
            <a:off x="7227469" y="1797970"/>
            <a:ext cx="82562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4" idx="2"/>
            <a:endCxn id="17" idx="0"/>
          </p:cNvCxnSpPr>
          <p:nvPr/>
        </p:nvCxnSpPr>
        <p:spPr>
          <a:xfrm>
            <a:off x="9673276" y="2618355"/>
            <a:ext cx="5468" cy="4224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rot="10800000" flipV="1">
            <a:off x="9264352" y="4089555"/>
            <a:ext cx="1080120" cy="1079884"/>
          </a:xfrm>
          <a:prstGeom prst="bentConnector3">
            <a:avLst>
              <a:gd name="adj1" fmla="val -311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3" idx="1"/>
          </p:cNvCxnSpPr>
          <p:nvPr/>
        </p:nvCxnSpPr>
        <p:spPr>
          <a:xfrm rot="10800000">
            <a:off x="2063552" y="3945074"/>
            <a:ext cx="1008112" cy="1211882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4" grpId="0" animBg="1"/>
      <p:bldP spid="3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712000" y="1080000"/>
            <a:ext cx="2628000" cy="47941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事实上，在十六世纪的欧洲，人们甚至对方程根中出现的负数、无理数都未必能接受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所以不能接受虚数也在情理之中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</a:rPr>
              <a:t>而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实数的公理化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包括极限等概念的引入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要等到十七和十八世纪才完全建立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92000" y="1080000"/>
            <a:ext cx="3420000" cy="2160000"/>
            <a:chOff x="792000" y="1080000"/>
            <a:chExt cx="3420000" cy="216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" b="1941"/>
            <a:stretch/>
          </p:blipFill>
          <p:spPr>
            <a:xfrm>
              <a:off x="792000" y="1080000"/>
              <a:ext cx="1620000" cy="2160000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4" name="文本框 23"/>
            <p:cNvSpPr txBox="1"/>
            <p:nvPr/>
          </p:nvSpPr>
          <p:spPr>
            <a:xfrm>
              <a:off x="2412000" y="1080000"/>
              <a:ext cx="180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normAutofit lnSpcReduction="10000"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</a:rPr>
                <a:t>“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我们可以定义复数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四则运算，但是复数‘无用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’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而且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‘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玄’</a:t>
              </a:r>
              <a:r>
                <a:rPr lang="zh-CN" altLang="en-US" sz="2400" dirty="0" smtClean="0">
                  <a:solidFill>
                    <a:srgbClr val="000000"/>
                  </a:solidFill>
                </a:rPr>
                <a:t>。”</a:t>
              </a:r>
              <a:endPara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2000" y="1080000"/>
              <a:ext cx="162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邦</a:t>
              </a:r>
              <a:r>
                <a:rPr lang="zh-CN" altLang="en-US" sz="24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贝利</a:t>
              </a:r>
              <a:endParaRPr lang="en-US" altLang="zh-CN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92000" y="1080000"/>
            <a:ext cx="4176000" cy="2160000"/>
            <a:chOff x="4392000" y="1080000"/>
            <a:chExt cx="4176000" cy="216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4" r="14434" b="25796"/>
            <a:stretch/>
          </p:blipFill>
          <p:spPr>
            <a:xfrm>
              <a:off x="4392000" y="1080000"/>
              <a:ext cx="1620180" cy="216000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6012000" y="1080000"/>
              <a:ext cx="2556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normAutofit/>
            </a:bodyPr>
            <a:lstStyle/>
            <a:p>
              <a:pPr>
                <a:defRPr/>
              </a:pPr>
              <a:r>
                <a:rPr lang="zh-CN" altLang="en-US" sz="2400" dirty="0" smtClean="0">
                  <a:solidFill>
                    <a:srgbClr val="000000"/>
                  </a:solidFill>
                </a:rPr>
                <a:t>“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这种数不真实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是‘虚数’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我们应当摈弃复根。</a:t>
              </a:r>
              <a:r>
                <a:rPr lang="zh-CN" altLang="en-US" sz="2400" dirty="0">
                  <a:solidFill>
                    <a:srgbClr val="000000"/>
                  </a:solidFill>
                </a:rPr>
                <a:t> ”</a:t>
              </a:r>
              <a:endPara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92000" y="1080000"/>
              <a:ext cx="162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>
                <a:defRPr/>
              </a:pPr>
              <a:r>
                <a:rPr lang="zh-CN" altLang="en-US" sz="24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笛卡尔</a:t>
              </a:r>
              <a:endParaRPr lang="en-US" altLang="zh-CN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2000" y="3672000"/>
            <a:ext cx="3420000" cy="2160000"/>
            <a:chOff x="792000" y="3672000"/>
            <a:chExt cx="3420000" cy="2160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0" t="10435" r="18100" b="19996"/>
            <a:stretch/>
          </p:blipFill>
          <p:spPr>
            <a:xfrm>
              <a:off x="792000" y="3672000"/>
              <a:ext cx="1620000" cy="21600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412000" y="3672000"/>
              <a:ext cx="180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normAutofit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我不认为复数是有意义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”</a:t>
              </a:r>
              <a:endParaRPr lang="en-US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2000" y="3672000"/>
              <a:ext cx="162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牛顿</a:t>
              </a:r>
              <a:endParaRPr lang="en-US" altLang="zh-CN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92000" y="3672000"/>
            <a:ext cx="4176000" cy="2160000"/>
            <a:chOff x="4392000" y="3672000"/>
            <a:chExt cx="4176000" cy="21600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5"/>
            <a:srcRect l="25098" r="25097"/>
            <a:stretch/>
          </p:blipFill>
          <p:spPr>
            <a:xfrm>
              <a:off x="4392000" y="3672000"/>
              <a:ext cx="1620000" cy="21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6012000" y="3672000"/>
                  <a:ext cx="2556000" cy="2160000"/>
                </a:xfrm>
                <a:prstGeom prst="rect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txBody>
                <a:bodyPr wrap="square" rtlCol="0">
                  <a:normAutofit fontScale="85000" lnSpcReduction="20000"/>
                </a:bodyPr>
                <a:lstStyle/>
                <a:p>
                  <a:pPr>
                    <a:defRPr/>
                  </a:pP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“圣灵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在分析的奇观中找到了超凡的</a:t>
                  </a: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显示，这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就是那个理想世界的端</a:t>
                  </a: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兆，那个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介于存在与不存在之间的两栖</a:t>
                  </a: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物，那个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我们称之为虚的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的</a:t>
                  </a: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平方根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。</a:t>
                  </a:r>
                  <a:r>
                    <a:rPr lang="zh-CN" altLang="en-US" sz="2400" dirty="0" smtClean="0">
                      <a:solidFill>
                        <a:srgbClr val="00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”</a:t>
                  </a:r>
                  <a:endParaRPr lang="en-US" altLang="zh-CN" sz="2400" dirty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000" y="3672000"/>
                  <a:ext cx="2556000" cy="2160000"/>
                </a:xfrm>
                <a:prstGeom prst="rect">
                  <a:avLst/>
                </a:prstGeom>
                <a:blipFill>
                  <a:blip r:embed="rId6"/>
                  <a:stretch>
                    <a:fillRect l="-2128" t="-3911" r="-8511"/>
                  </a:stretch>
                </a:blipFill>
                <a:ln w="190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本框 22"/>
            <p:cNvSpPr txBox="1"/>
            <p:nvPr/>
          </p:nvSpPr>
          <p:spPr>
            <a:xfrm>
              <a:off x="4392000" y="3672000"/>
              <a:ext cx="1620000" cy="2160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>
                <a:defRPr/>
              </a:pPr>
              <a:r>
                <a:rPr lang="zh-CN" altLang="en-US" sz="24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莱布尼兹</a:t>
              </a:r>
              <a:endParaRPr lang="en-US" altLang="zh-CN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97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HF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19050">
          <a:solidFill>
            <a:schemeClr val="accent1"/>
          </a:solidFill>
        </a:ln>
      </a:spPr>
      <a:bodyPr wrap="square" rtlCol="0">
        <a:spAutoFit/>
      </a:bodyPr>
      <a:lstStyle>
        <a:defPPr algn="ctr">
          <a:defRPr sz="2400" dirty="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FUT" id="{F720F2B3-535F-4A51-BA50-80AB8C3C49B6}" vid="{DDDC1BCE-E6D8-4678-9EAE-186EA5F68E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HFUT</Template>
  <TotalTime>1951</TotalTime>
  <Words>1002</Words>
  <Application>Microsoft Office PowerPoint</Application>
  <PresentationFormat>宽屏</PresentationFormat>
  <Paragraphs>238</Paragraphs>
  <Slides>23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楷体</vt:lpstr>
      <vt:lpstr>宋体</vt:lpstr>
      <vt:lpstr>微软雅黑</vt:lpstr>
      <vt:lpstr>Arial</vt:lpstr>
      <vt:lpstr>Calibri</vt:lpstr>
      <vt:lpstr>Cambria Math</vt:lpstr>
      <vt:lpstr>HFUT</vt:lpstr>
      <vt:lpstr>Image</vt:lpstr>
      <vt:lpstr>课程安排</vt:lpstr>
      <vt:lpstr>课程安排</vt:lpstr>
      <vt:lpstr>课程简介</vt:lpstr>
      <vt:lpstr>课程简介</vt:lpstr>
      <vt:lpstr>第一章 复数与复变函数</vt:lpstr>
      <vt:lpstr>本章作业</vt:lpstr>
      <vt:lpstr>1.1 复数及其代数运算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复变函数与积分变换</dc:title>
  <dc:creator>TKL</dc:creator>
  <cp:lastModifiedBy>zsx</cp:lastModifiedBy>
  <cp:revision>333</cp:revision>
  <dcterms:created xsi:type="dcterms:W3CDTF">2014-07-17T06:40:44Z</dcterms:created>
  <dcterms:modified xsi:type="dcterms:W3CDTF">2022-07-11T08:07:32Z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